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SpecialPlsOnTitleSld="0" autoCompressPictures="0">
  <p:sldMasterIdLst>
    <p:sldMasterId id="2147483648" r:id="rId1"/>
  </p:sldMasterIdLst>
  <p:notesMasterIdLst>
    <p:notesMasterId r:id="rId2"/>
  </p:notesMasterIdLst>
  <p:sldIdLst>
    <p:sldId id="256" r:id="rId3"/>
    <p:sldId id="266" r:id="rId4"/>
    <p:sldId id="257" r:id="rId5"/>
    <p:sldId id="264" r:id="rId6"/>
    <p:sldId id="258" r:id="rId7"/>
    <p:sldId id="259" r:id="rId8"/>
    <p:sldId id="260" r:id="rId9"/>
    <p:sldId id="262" r:id="rId10"/>
    <p:sldId id="265" r:id="rId11"/>
    <p:sldId id="267" r:id="rId12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90" d="100"/>
          <a:sy n="90" d="100"/>
        </p:scale>
        <p:origin x="43" y="-62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presProps" Target="presProps.xml"  /><Relationship Id="rId14" Type="http://schemas.openxmlformats.org/officeDocument/2006/relationships/viewProps" Target="viewProps.xml"  /><Relationship Id="rId15" Type="http://schemas.openxmlformats.org/officeDocument/2006/relationships/theme" Target="theme/theme1.xml"  /><Relationship Id="rId16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54965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328E6-01A4-684E-DF83-ED766D8D3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7D96A3-5FAA-CA28-6DA8-94E5CE57F4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33FA0C-CF2A-BD3B-9F57-C215914815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CFD36-024D-4F7D-F727-EA0A8AC8D8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17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81721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CA4CB69-0632-2EB0-0DD5-FD478454D0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00224E09-8FCB-CD49-A4F2-415477EAD9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73" y="-2829"/>
            <a:ext cx="12192000" cy="838200"/>
          </a:xfrm>
          <a:prstGeom prst="rect">
            <a:avLst/>
          </a:prstGeom>
        </p:spPr>
      </p:pic>
      <p:sp>
        <p:nvSpPr>
          <p:cNvPr id="5" name="Text 17">
            <a:extLst>
              <a:ext uri="{FF2B5EF4-FFF2-40B4-BE49-F238E27FC236}">
                <a16:creationId xmlns:a16="http://schemas.microsoft.com/office/drawing/2014/main" id="{B08EE883-55B0-5541-D0F9-157317A6C18E}"/>
              </a:ext>
            </a:extLst>
          </p:cNvPr>
          <p:cNvSpPr/>
          <p:nvPr userDrawn="1"/>
        </p:nvSpPr>
        <p:spPr>
          <a:xfrm>
            <a:off x="391309" y="6503068"/>
            <a:ext cx="418713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endParaRPr lang="en-US" sz="1200" dirty="0"/>
          </a:p>
        </p:txBody>
      </p:sp>
      <p:sp>
        <p:nvSpPr>
          <p:cNvPr id="6" name="Text 18">
            <a:extLst>
              <a:ext uri="{FF2B5EF4-FFF2-40B4-BE49-F238E27FC236}">
                <a16:creationId xmlns:a16="http://schemas.microsoft.com/office/drawing/2014/main" id="{821375AE-A8B8-BD1B-0B79-E8DAFF29D737}"/>
              </a:ext>
            </a:extLst>
          </p:cNvPr>
          <p:cNvSpPr/>
          <p:nvPr userDrawn="1"/>
        </p:nvSpPr>
        <p:spPr>
          <a:xfrm>
            <a:off x="11479154" y="6503068"/>
            <a:ext cx="41058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endParaRPr lang="en-US" sz="1200" dirty="0"/>
          </a:p>
        </p:txBody>
      </p:sp>
      <p:sp>
        <p:nvSpPr>
          <p:cNvPr id="8" name="Text 16">
            <a:extLst>
              <a:ext uri="{FF2B5EF4-FFF2-40B4-BE49-F238E27FC236}">
                <a16:creationId xmlns:a16="http://schemas.microsoft.com/office/drawing/2014/main" id="{F2CBD815-0C12-176F-D7CF-617FC98EB226}"/>
              </a:ext>
            </a:extLst>
          </p:cNvPr>
          <p:cNvSpPr/>
          <p:nvPr userDrawn="1"/>
        </p:nvSpPr>
        <p:spPr>
          <a:xfrm>
            <a:off x="381000" y="6507079"/>
            <a:ext cx="418713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endParaRPr lang="en-US" sz="1200" dirty="0"/>
          </a:p>
        </p:txBody>
      </p:sp>
      <p:sp>
        <p:nvSpPr>
          <p:cNvPr id="9" name="Text 17">
            <a:extLst>
              <a:ext uri="{FF2B5EF4-FFF2-40B4-BE49-F238E27FC236}">
                <a16:creationId xmlns:a16="http://schemas.microsoft.com/office/drawing/2014/main" id="{3629908A-9998-C07D-967F-456BA836F00B}"/>
              </a:ext>
            </a:extLst>
          </p:cNvPr>
          <p:cNvSpPr/>
          <p:nvPr userDrawn="1"/>
        </p:nvSpPr>
        <p:spPr>
          <a:xfrm>
            <a:off x="11468845" y="6507079"/>
            <a:ext cx="41058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endParaRPr lang="en-US" sz="1200" dirty="0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6FB6833B-18A2-280D-E21E-2C2CC4E5B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D96288-8C4C-41E9-847C-2FF90F27A330}" type="slidenum">
              <a:rPr lang="ko-KR" altLang="en-US" smtClean="0"/>
              <a:pPr/>
              <a:t>‹#›</a:t>
            </a:fld>
            <a:r>
              <a:rPr lang="en-US" altLang="ko-KR" dirty="0"/>
              <a:t>/10</a:t>
            </a:r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0.png"  /><Relationship Id="rId11" Type="http://schemas.openxmlformats.org/officeDocument/2006/relationships/image" Target="../media/image11.png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Relationship Id="rId8" Type="http://schemas.openxmlformats.org/officeDocument/2006/relationships/image" Target="../media/image8.png"  /><Relationship Id="rId9" Type="http://schemas.openxmlformats.org/officeDocument/2006/relationships/image" Target="../media/image9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70.png"  /><Relationship Id="rId4" Type="http://schemas.openxmlformats.org/officeDocument/2006/relationships/image" Target="../media/image71.png"  /><Relationship Id="rId5" Type="http://schemas.openxmlformats.org/officeDocument/2006/relationships/image" Target="../media/image72.png"  /><Relationship Id="rId6" Type="http://schemas.openxmlformats.org/officeDocument/2006/relationships/image" Target="../media/image73.png"  /><Relationship Id="rId7" Type="http://schemas.openxmlformats.org/officeDocument/2006/relationships/image" Target="../media/image74.png"  /><Relationship Id="rId8" Type="http://schemas.openxmlformats.org/officeDocument/2006/relationships/image" Target="../media/image75.png"  /><Relationship Id="rId9" Type="http://schemas.openxmlformats.org/officeDocument/2006/relationships/image" Target="../media/image76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Relationship Id="rId5" Type="http://schemas.openxmlformats.org/officeDocument/2006/relationships/image" Target="../media/image1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9.png"  /><Relationship Id="rId11" Type="http://schemas.openxmlformats.org/officeDocument/2006/relationships/image" Target="../media/image30.png"  /><Relationship Id="rId12" Type="http://schemas.openxmlformats.org/officeDocument/2006/relationships/image" Target="../media/image31.png"  /><Relationship Id="rId13" Type="http://schemas.openxmlformats.org/officeDocument/2006/relationships/image" Target="../media/image32.png"  /><Relationship Id="rId14" Type="http://schemas.openxmlformats.org/officeDocument/2006/relationships/image" Target="../media/image33.png"  /><Relationship Id="rId15" Type="http://schemas.openxmlformats.org/officeDocument/2006/relationships/image" Target="../media/image34.png"  /><Relationship Id="rId16" Type="http://schemas.openxmlformats.org/officeDocument/2006/relationships/image" Target="../media/image35.png"  /><Relationship Id="rId17" Type="http://schemas.openxmlformats.org/officeDocument/2006/relationships/image" Target="../media/image36.png"  /><Relationship Id="rId18" Type="http://schemas.openxmlformats.org/officeDocument/2006/relationships/image" Target="../media/image37.png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Relationship Id="rId6" Type="http://schemas.openxmlformats.org/officeDocument/2006/relationships/image" Target="../media/image25.png"  /><Relationship Id="rId7" Type="http://schemas.openxmlformats.org/officeDocument/2006/relationships/image" Target="../media/image26.png"  /><Relationship Id="rId8" Type="http://schemas.openxmlformats.org/officeDocument/2006/relationships/image" Target="../media/image27.png"  /><Relationship Id="rId9" Type="http://schemas.openxmlformats.org/officeDocument/2006/relationships/image" Target="../media/image2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5.png"  /><Relationship Id="rId11" Type="http://schemas.openxmlformats.org/officeDocument/2006/relationships/image" Target="../media/image46.png"  /><Relationship Id="rId12" Type="http://schemas.openxmlformats.org/officeDocument/2006/relationships/image" Target="../media/image47.png"  /><Relationship Id="rId13" Type="http://schemas.openxmlformats.org/officeDocument/2006/relationships/image" Target="../media/image48.png"  /><Relationship Id="rId14" Type="http://schemas.openxmlformats.org/officeDocument/2006/relationships/image" Target="../media/image49.png"  /><Relationship Id="rId15" Type="http://schemas.openxmlformats.org/officeDocument/2006/relationships/image" Target="../media/image50.png"  /><Relationship Id="rId16" Type="http://schemas.openxmlformats.org/officeDocument/2006/relationships/image" Target="../media/image51.png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38.png"  /><Relationship Id="rId4" Type="http://schemas.openxmlformats.org/officeDocument/2006/relationships/image" Target="../media/image39.png"  /><Relationship Id="rId5" Type="http://schemas.openxmlformats.org/officeDocument/2006/relationships/image" Target="../media/image40.png"  /><Relationship Id="rId6" Type="http://schemas.openxmlformats.org/officeDocument/2006/relationships/image" Target="../media/image41.png"  /><Relationship Id="rId7" Type="http://schemas.openxmlformats.org/officeDocument/2006/relationships/image" Target="../media/image42.png"  /><Relationship Id="rId8" Type="http://schemas.openxmlformats.org/officeDocument/2006/relationships/image" Target="../media/image43.png"  /><Relationship Id="rId9" Type="http://schemas.openxmlformats.org/officeDocument/2006/relationships/image" Target="../media/image4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10" Type="http://schemas.openxmlformats.org/officeDocument/2006/relationships/image" Target="../media/image58.png"  /><Relationship Id="rId11" Type="http://schemas.openxmlformats.org/officeDocument/2006/relationships/image" Target="../media/image59.png"  /><Relationship Id="rId12" Type="http://schemas.openxmlformats.org/officeDocument/2006/relationships/image" Target="../media/image60.png"  /><Relationship Id="rId13" Type="http://schemas.openxmlformats.org/officeDocument/2006/relationships/image" Target="../media/image61.png"  /><Relationship Id="rId14" Type="http://schemas.openxmlformats.org/officeDocument/2006/relationships/image" Target="../media/image62.png"  /><Relationship Id="rId15" Type="http://schemas.openxmlformats.org/officeDocument/2006/relationships/image" Target="../media/image63.png"  /><Relationship Id="rId16" Type="http://schemas.openxmlformats.org/officeDocument/2006/relationships/image" Target="../media/image64.png"  /><Relationship Id="rId17" Type="http://schemas.openxmlformats.org/officeDocument/2006/relationships/image" Target="../media/image61.png"  /><Relationship Id="rId18" Type="http://schemas.openxmlformats.org/officeDocument/2006/relationships/image" Target="../media/image61.png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52.png"  /><Relationship Id="rId4" Type="http://schemas.openxmlformats.org/officeDocument/2006/relationships/image" Target="../media/image53.png"  /><Relationship Id="rId5" Type="http://schemas.openxmlformats.org/officeDocument/2006/relationships/image" Target="../media/image54.png"  /><Relationship Id="rId6" Type="http://schemas.openxmlformats.org/officeDocument/2006/relationships/image" Target="../media/image13.png"  /><Relationship Id="rId7" Type="http://schemas.openxmlformats.org/officeDocument/2006/relationships/image" Target="../media/image55.png"  /><Relationship Id="rId8" Type="http://schemas.openxmlformats.org/officeDocument/2006/relationships/image" Target="../media/image56.png"  /><Relationship Id="rId9" Type="http://schemas.openxmlformats.org/officeDocument/2006/relationships/image" Target="../media/image5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2.png"  /><Relationship Id="rId4" Type="http://schemas.openxmlformats.org/officeDocument/2006/relationships/image" Target="../media/image65.png"  /><Relationship Id="rId5" Type="http://schemas.openxmlformats.org/officeDocument/2006/relationships/image" Target="../media/image66.png"  /><Relationship Id="rId6" Type="http://schemas.openxmlformats.org/officeDocument/2006/relationships/image" Target="../media/image67.png"  /><Relationship Id="rId7" Type="http://schemas.openxmlformats.org/officeDocument/2006/relationships/image" Target="../media/image68.png"  /><Relationship Id="rId8" Type="http://schemas.openxmlformats.org/officeDocument/2006/relationships/image" Target="../media/image69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186" y="223186"/>
            <a:ext cx="1077631" cy="107763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1800" y="5257800"/>
            <a:ext cx="1219200" cy="1219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7692" y="1657792"/>
            <a:ext cx="723023" cy="723023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15600" y="762004"/>
            <a:ext cx="914400" cy="94297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2600" y="1443039"/>
            <a:ext cx="1066800" cy="12192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38800" y="4652963"/>
            <a:ext cx="914400" cy="381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6553200"/>
            <a:ext cx="12192000" cy="304800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863027" y="3014663"/>
            <a:ext cx="10465951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4500"/>
              </a:lnSpc>
            </a:pPr>
            <a:r>
              <a:rPr lang="en-US" sz="4500" b="1" kern="0" spc="18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QR 코드 스미싱 방지 웹 서비스</a:t>
            </a:r>
            <a:endParaRPr lang="en-US" sz="4500" dirty="0"/>
          </a:p>
        </p:txBody>
      </p:sp>
      <p:sp>
        <p:nvSpPr>
          <p:cNvPr id="12" name="Text 1"/>
          <p:cNvSpPr/>
          <p:nvPr/>
        </p:nvSpPr>
        <p:spPr>
          <a:xfrm>
            <a:off x="3592133" y="3814763"/>
            <a:ext cx="5007591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3000"/>
              </a:lnSpc>
            </a:pPr>
            <a:r>
              <a:rPr lang="en-US" sz="27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Team Underdog</a:t>
            </a:r>
            <a:endParaRPr lang="en-US" sz="2700" dirty="0"/>
          </a:p>
        </p:txBody>
      </p:sp>
      <p:sp>
        <p:nvSpPr>
          <p:cNvPr id="13" name="Text 2"/>
          <p:cNvSpPr/>
          <p:nvPr/>
        </p:nvSpPr>
        <p:spPr>
          <a:xfrm>
            <a:off x="4752678" y="5148263"/>
            <a:ext cx="322379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endParaRPr lang="en-US" sz="1500" dirty="0"/>
          </a:p>
        </p:txBody>
      </p:sp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23186" y="223186"/>
            <a:ext cx="1077631" cy="107763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591800" y="5257800"/>
            <a:ext cx="1219200" cy="1219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477692" y="1657792"/>
            <a:ext cx="723023" cy="723023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515600" y="762004"/>
            <a:ext cx="914400" cy="94297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0" y="6553200"/>
            <a:ext cx="12192000" cy="304800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863027" y="3014663"/>
            <a:ext cx="10465951" cy="571500"/>
          </a:xfrm>
          <a:prstGeom prst="rect">
            <a:avLst/>
          </a:prstGeom>
          <a:noFill/>
          <a:ln/>
        </p:spPr>
        <p:txBody>
          <a:bodyPr vert="horz" wrap="square" lIns="0" tIns="0" rIns="0" bIns="0" anchor="t"/>
          <a:lstStyle/>
          <a:p>
            <a:pPr lvl="0" algn="ctr">
              <a:lnSpc>
                <a:spcPts val="4500"/>
              </a:lnSpc>
              <a:defRPr/>
            </a:pPr>
            <a:r>
              <a:rPr lang="ko-KR" altLang="en-US" sz="4500" b="1" kern="0" spc="180">
                <a:solidFill>
                  <a:srgbClr val="ffffff"/>
                </a:solidFill>
                <a:latin typeface="맑은 고딕"/>
                <a:ea typeface="맑은 고딕"/>
                <a:cs typeface="ui-sans-serif"/>
              </a:rPr>
              <a:t>감사합니다</a:t>
            </a:r>
            <a:endParaRPr lang="ko-KR" altLang="en-US" sz="4500" b="1" kern="0" spc="180">
              <a:solidFill>
                <a:srgbClr val="ffffff"/>
              </a:solidFill>
              <a:latin typeface="맑은 고딕"/>
              <a:ea typeface="맑은 고딕"/>
              <a:cs typeface="ui-sans-serif"/>
            </a:endParaRPr>
          </a:p>
        </p:txBody>
      </p:sp>
      <p:sp>
        <p:nvSpPr>
          <p:cNvPr id="13" name="Text 2"/>
          <p:cNvSpPr/>
          <p:nvPr/>
        </p:nvSpPr>
        <p:spPr>
          <a:xfrm>
            <a:off x="4752678" y="5148263"/>
            <a:ext cx="3223796" cy="266700"/>
          </a:xfrm>
          <a:prstGeom prst="rect">
            <a:avLst/>
          </a:prstGeom>
          <a:noFill/>
          <a:ln/>
        </p:spPr>
        <p:txBody>
          <a:bodyPr vert="horz" wrap="square" lIns="0" tIns="0" rIns="0" bIns="0" anchor="t"/>
          <a:lstStyle/>
          <a:p>
            <a:pPr lvl="0">
              <a:lnSpc>
                <a:spcPts val="2100"/>
              </a:lnSpc>
              <a:defRPr/>
            </a:pP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2620817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84702BE9-F6B0-136F-77AA-5323FE897ABD}"/>
              </a:ext>
            </a:extLst>
          </p:cNvPr>
          <p:cNvSpPr txBox="1">
            <a:spLocks noChangeArrowheads="1"/>
          </p:cNvSpPr>
          <p:nvPr/>
        </p:nvSpPr>
        <p:spPr>
          <a:xfrm>
            <a:off x="1166813" y="381000"/>
            <a:ext cx="9780587" cy="1325563"/>
          </a:xfrm>
        </p:spPr>
        <p:txBody>
          <a:bodyPr/>
          <a:lstStyle>
            <a:lvl1pPr algn="ctr" defTabSz="91437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57D4307-898B-F083-EF2F-FA0341AF12A1}"/>
              </a:ext>
            </a:extLst>
          </p:cNvPr>
          <p:cNvSpPr txBox="1">
            <a:spLocks/>
          </p:cNvSpPr>
          <p:nvPr/>
        </p:nvSpPr>
        <p:spPr>
          <a:xfrm>
            <a:off x="1166812" y="1706563"/>
            <a:ext cx="9780587" cy="4077368"/>
          </a:xfrm>
        </p:spPr>
        <p:txBody>
          <a:bodyPr>
            <a:normAutofit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defRPr/>
            </a:pP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endParaRPr lang="en-US" altLang="ko-KR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defRPr/>
            </a:pP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구조 및 개발환경</a:t>
            </a:r>
            <a:endParaRPr lang="en-US" altLang="ko-KR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defRPr/>
            </a:pP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 내용</a:t>
            </a:r>
            <a:endParaRPr lang="en-US" altLang="ko-KR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defRPr/>
            </a:pP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세부 기능</a:t>
            </a:r>
            <a:endParaRPr lang="en-US" altLang="ko-KR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defRPr/>
            </a:pP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적용 기술</a:t>
            </a:r>
            <a:endParaRPr lang="en-US" altLang="ko-KR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defRPr/>
            </a:pP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기대 효과</a:t>
            </a:r>
            <a:endParaRPr lang="en-US" altLang="ko-KR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E377FF93-86C5-5D3C-D355-1B370A6D78F9}"/>
              </a:ext>
            </a:extLst>
          </p:cNvPr>
          <p:cNvSpPr/>
          <p:nvPr/>
        </p:nvSpPr>
        <p:spPr>
          <a:xfrm>
            <a:off x="381000" y="2286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ko-KR" altLang="en-US" sz="27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en-US" sz="2700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A05227F1-3181-D8A0-65D3-59E719B23E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0153650" y="6356350"/>
            <a:ext cx="16573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316AB995-72F6-4FEA-986E-B2AB61F4A3D8}" type="slidenum">
              <a:rPr lang="en-US" altLang="ko-KR">
                <a:latin typeface="맑은 고딕" panose="020B0503020000020004" pitchFamily="50" charset="-127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3150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0"/>
          <p:cNvSpPr/>
          <p:nvPr/>
        </p:nvSpPr>
        <p:spPr>
          <a:xfrm>
            <a:off x="381000" y="2286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7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프로젝트 개요</a:t>
            </a:r>
            <a:endParaRPr lang="en-US" sz="2700" dirty="0"/>
          </a:p>
        </p:txBody>
      </p:sp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333500"/>
            <a:ext cx="228600" cy="22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82880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1717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514600"/>
            <a:ext cx="152400" cy="152400"/>
          </a:xfrm>
          <a:prstGeom prst="rect">
            <a:avLst/>
          </a:prstGeom>
        </p:spPr>
      </p:pic>
      <p:sp>
        <p:nvSpPr>
          <p:cNvPr id="21" name="Text 1"/>
          <p:cNvSpPr/>
          <p:nvPr/>
        </p:nvSpPr>
        <p:spPr>
          <a:xfrm>
            <a:off x="838200" y="1295400"/>
            <a:ext cx="4953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800" b="1" dirty="0">
                <a:solidFill>
                  <a:srgbClr val="1D4ED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프로젝트 목적</a:t>
            </a:r>
            <a:endParaRPr lang="en-US" dirty="0"/>
          </a:p>
        </p:txBody>
      </p:sp>
      <p:sp>
        <p:nvSpPr>
          <p:cNvPr id="23" name="Text 3"/>
          <p:cNvSpPr/>
          <p:nvPr/>
        </p:nvSpPr>
        <p:spPr>
          <a:xfrm>
            <a:off x="762001" y="1790700"/>
            <a:ext cx="34849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200" dirty="0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QR 코드에 숨겨진 악성 </a:t>
            </a:r>
            <a:r>
              <a:rPr lang="en-US" sz="1200" dirty="0" err="1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URL을</a:t>
            </a:r>
            <a:r>
              <a:rPr lang="en-US" sz="1200" dirty="0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분석</a:t>
            </a:r>
            <a:endParaRPr lang="en-US" sz="1200" dirty="0"/>
          </a:p>
        </p:txBody>
      </p:sp>
      <p:sp>
        <p:nvSpPr>
          <p:cNvPr id="24" name="Text 4"/>
          <p:cNvSpPr/>
          <p:nvPr/>
        </p:nvSpPr>
        <p:spPr>
          <a:xfrm>
            <a:off x="762001" y="2133600"/>
            <a:ext cx="370724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200" dirty="0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사용자에게 웹사이트 안전 </a:t>
            </a:r>
            <a:r>
              <a:rPr lang="en-US" sz="1200" dirty="0" err="1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여부를</a:t>
            </a:r>
            <a:r>
              <a:rPr lang="en-US" sz="1200" dirty="0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 알</a:t>
            </a:r>
            <a:r>
              <a:rPr lang="ko-KR" altLang="en-US" sz="1200" dirty="0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림</a:t>
            </a:r>
            <a:endParaRPr lang="en-US" sz="1200" dirty="0"/>
          </a:p>
        </p:txBody>
      </p:sp>
      <p:sp>
        <p:nvSpPr>
          <p:cNvPr id="25" name="Text 5"/>
          <p:cNvSpPr/>
          <p:nvPr/>
        </p:nvSpPr>
        <p:spPr>
          <a:xfrm>
            <a:off x="762000" y="2476500"/>
            <a:ext cx="437215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200" dirty="0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사용자 보호를 위한 실시간 감시 </a:t>
            </a:r>
            <a:r>
              <a:rPr lang="en-US" sz="1200" dirty="0" err="1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시스템을</a:t>
            </a:r>
            <a:r>
              <a:rPr lang="en-US" sz="1200" dirty="0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구축</a:t>
            </a:r>
            <a:endParaRPr lang="en-US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4D70D5-5855-4808-4818-C01FC12211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959" b="431"/>
          <a:stretch>
            <a:fillRect/>
          </a:stretch>
        </p:blipFill>
        <p:spPr bwMode="auto">
          <a:xfrm>
            <a:off x="7422904" y="1101023"/>
            <a:ext cx="4159496" cy="5161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6A9BB4F-25EB-A20F-718B-943DAC24F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3"/>
          <a:stretch>
            <a:fillRect/>
          </a:stretch>
        </p:blipFill>
        <p:spPr bwMode="auto">
          <a:xfrm>
            <a:off x="1347224" y="3923727"/>
            <a:ext cx="5378740" cy="21065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C1B1EBD6-4C0D-3BFF-6379-0783286D9E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0153650" y="6356350"/>
            <a:ext cx="16573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316AB995-72F6-4FEA-986E-B2AB61F4A3D8}" type="slidenum">
              <a:rPr lang="en-US" altLang="ko-KR">
                <a:latin typeface="맑은 고딕" panose="020B0503020000020004" pitchFamily="50" charset="-127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15B39-C62D-9AC0-31D8-4B414DECE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0">
            <a:extLst>
              <a:ext uri="{FF2B5EF4-FFF2-40B4-BE49-F238E27FC236}">
                <a16:creationId xmlns:a16="http://schemas.microsoft.com/office/drawing/2014/main" id="{43E36927-7EFF-65A5-8878-A01C49D4DECB}"/>
              </a:ext>
            </a:extLst>
          </p:cNvPr>
          <p:cNvSpPr/>
          <p:nvPr/>
        </p:nvSpPr>
        <p:spPr>
          <a:xfrm>
            <a:off x="381000" y="2286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ko-KR" altLang="en-US" sz="27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구현 내용</a:t>
            </a:r>
            <a:endParaRPr lang="en-US" sz="2700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4BA0670-F016-1786-9329-5711FE971063}"/>
              </a:ext>
            </a:extLst>
          </p:cNvPr>
          <p:cNvGrpSpPr/>
          <p:nvPr/>
        </p:nvGrpSpPr>
        <p:grpSpPr>
          <a:xfrm>
            <a:off x="1158807" y="912114"/>
            <a:ext cx="9874387" cy="5406750"/>
            <a:chOff x="1024839" y="912114"/>
            <a:chExt cx="9874387" cy="540675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898C6AE-F602-8E56-7024-B32A66C9C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4839" y="1865779"/>
              <a:ext cx="3327728" cy="3632769"/>
            </a:xfrm>
            <a:prstGeom prst="rect">
              <a:avLst/>
            </a:prstGeom>
          </p:spPr>
        </p:pic>
        <p:pic>
          <p:nvPicPr>
            <p:cNvPr id="7" name="그림 15">
              <a:extLst>
                <a:ext uri="{FF2B5EF4-FFF2-40B4-BE49-F238E27FC236}">
                  <a16:creationId xmlns:a16="http://schemas.microsoft.com/office/drawing/2014/main" id="{C264A2FC-5541-8AB6-844D-2FD02CE704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3902" y="3042402"/>
              <a:ext cx="1481138" cy="1481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42E534F5-45B4-5ABB-1383-0304FCA60336}"/>
                </a:ext>
              </a:extLst>
            </p:cNvPr>
            <p:cNvCxnSpPr/>
            <p:nvPr/>
          </p:nvCxnSpPr>
          <p:spPr>
            <a:xfrm>
              <a:off x="4641265" y="3682164"/>
              <a:ext cx="579437" cy="0"/>
            </a:xfrm>
            <a:prstGeom prst="straightConnector1">
              <a:avLst/>
            </a:prstGeom>
            <a:ln w="28575">
              <a:solidFill>
                <a:srgbClr val="0068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E9136743-8F3B-6624-B641-E4666203ABEE}"/>
                </a:ext>
              </a:extLst>
            </p:cNvPr>
            <p:cNvCxnSpPr/>
            <p:nvPr/>
          </p:nvCxnSpPr>
          <p:spPr>
            <a:xfrm flipV="1">
              <a:off x="6971715" y="2893177"/>
              <a:ext cx="685800" cy="554037"/>
            </a:xfrm>
            <a:prstGeom prst="straightConnector1">
              <a:avLst/>
            </a:prstGeom>
            <a:ln w="28575">
              <a:solidFill>
                <a:srgbClr val="0068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8D03C68A-C3C8-035F-4D04-0262932B04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3902" t="10386" r="16132" b="6877"/>
            <a:stretch>
              <a:fillRect/>
            </a:stretch>
          </p:blipFill>
          <p:spPr>
            <a:xfrm>
              <a:off x="8449536" y="3836545"/>
              <a:ext cx="2449690" cy="2482319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FB391F7-C485-3644-6347-5C3EBB4CF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422" t="1875" r="4908" b="5972"/>
            <a:stretch>
              <a:fillRect/>
            </a:stretch>
          </p:blipFill>
          <p:spPr>
            <a:xfrm>
              <a:off x="8449536" y="912114"/>
              <a:ext cx="2448000" cy="2790391"/>
            </a:xfrm>
            <a:prstGeom prst="rect">
              <a:avLst/>
            </a:prstGeom>
          </p:spPr>
        </p:pic>
        <p:cxnSp>
          <p:nvCxnSpPr>
            <p:cNvPr id="24" name="직선 화살표 연결선 24">
              <a:extLst>
                <a:ext uri="{FF2B5EF4-FFF2-40B4-BE49-F238E27FC236}">
                  <a16:creationId xmlns:a16="http://schemas.microsoft.com/office/drawing/2014/main" id="{634E31AA-4A69-905F-AF5D-7263F54F8DE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003465" y="3799639"/>
              <a:ext cx="696912" cy="539750"/>
            </a:xfrm>
            <a:prstGeom prst="straightConnector1">
              <a:avLst/>
            </a:prstGeom>
            <a:noFill/>
            <a:ln w="28575" algn="ctr">
              <a:solidFill>
                <a:srgbClr val="0068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5" name="슬라이드 번호 개체 틀 5">
            <a:extLst>
              <a:ext uri="{FF2B5EF4-FFF2-40B4-BE49-F238E27FC236}">
                <a16:creationId xmlns:a16="http://schemas.microsoft.com/office/drawing/2014/main" id="{5140E2DC-7EC5-B3E4-9ACA-F687FAA69AC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0153650" y="6356350"/>
            <a:ext cx="16573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316AB995-72F6-4FEA-986E-B2AB61F4A3D8}" type="slidenum">
              <a:rPr lang="en-US" altLang="ko-KR">
                <a:latin typeface="맑은 고딕" panose="020B0503020000020004" pitchFamily="50" charset="-127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9690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0"/>
          <p:cNvSpPr/>
          <p:nvPr/>
        </p:nvSpPr>
        <p:spPr>
          <a:xfrm>
            <a:off x="381000" y="2286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ko-KR" altLang="en-US" sz="27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구현 내용</a:t>
            </a:r>
            <a:endParaRPr lang="en-US" sz="2700" dirty="0"/>
          </a:p>
        </p:txBody>
      </p:sp>
      <p:sp>
        <p:nvSpPr>
          <p:cNvPr id="15" name="Text 1"/>
          <p:cNvSpPr/>
          <p:nvPr/>
        </p:nvSpPr>
        <p:spPr>
          <a:xfrm>
            <a:off x="304800" y="1143001"/>
            <a:ext cx="138988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endParaRPr lang="en-US" sz="1351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4B6F810-0F03-2C71-391C-E3586469D2FE}"/>
              </a:ext>
            </a:extLst>
          </p:cNvPr>
          <p:cNvGrpSpPr/>
          <p:nvPr/>
        </p:nvGrpSpPr>
        <p:grpSpPr>
          <a:xfrm>
            <a:off x="1287389" y="1407259"/>
            <a:ext cx="9240441" cy="4746457"/>
            <a:chOff x="1517646" y="1417722"/>
            <a:chExt cx="9240441" cy="4746457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E9D06999-9E64-1208-052A-70B0D8F8DCF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17646" y="1428186"/>
              <a:ext cx="9240441" cy="4735993"/>
              <a:chOff x="613131" y="1138141"/>
              <a:chExt cx="10812645" cy="5541794"/>
            </a:xfrm>
          </p:grpSpPr>
          <p:pic>
            <p:nvPicPr>
              <p:cNvPr id="2" name="그림 9">
                <a:extLst>
                  <a:ext uri="{FF2B5EF4-FFF2-40B4-BE49-F238E27FC236}">
                    <a16:creationId xmlns:a16="http://schemas.microsoft.com/office/drawing/2014/main" id="{6432D1F5-E6A3-D466-B9B1-7ED72E0AE0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63634" y="2541588"/>
                <a:ext cx="2832100" cy="2832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47BAE6A-9433-B179-2983-9ABDD8714B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9066766" y="2609823"/>
                <a:ext cx="2359010" cy="2359010"/>
              </a:xfrm>
              <a:prstGeom prst="rect">
                <a:avLst/>
              </a:prstGeom>
            </p:spPr>
          </p:pic>
          <p:sp>
            <p:nvSpPr>
              <p:cNvPr id="35" name="화살표: 왼쪽으로 구부러짐 34">
                <a:extLst>
                  <a:ext uri="{FF2B5EF4-FFF2-40B4-BE49-F238E27FC236}">
                    <a16:creationId xmlns:a16="http://schemas.microsoft.com/office/drawing/2014/main" id="{782426C5-0FAB-3A02-8C0C-4E6B94785EAE}"/>
                  </a:ext>
                </a:extLst>
              </p:cNvPr>
              <p:cNvSpPr/>
              <p:nvPr/>
            </p:nvSpPr>
            <p:spPr>
              <a:xfrm rot="5400000" flipH="1">
                <a:off x="3061537" y="-219236"/>
                <a:ext cx="1191946" cy="3906699"/>
              </a:xfrm>
              <a:prstGeom prst="curvedLef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화살표: 왼쪽으로 구부러짐 36">
                <a:extLst>
                  <a:ext uri="{FF2B5EF4-FFF2-40B4-BE49-F238E27FC236}">
                    <a16:creationId xmlns:a16="http://schemas.microsoft.com/office/drawing/2014/main" id="{EF7D47C2-2304-9FD7-AB76-32AA9DABE84D}"/>
                  </a:ext>
                </a:extLst>
              </p:cNvPr>
              <p:cNvSpPr/>
              <p:nvPr/>
            </p:nvSpPr>
            <p:spPr>
              <a:xfrm rot="5400000" flipV="1">
                <a:off x="3255307" y="4130612"/>
                <a:ext cx="1191946" cy="3906699"/>
              </a:xfrm>
              <a:prstGeom prst="curvedLef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592928DD-C710-DE6A-E786-87EF35498F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3131" y="2397824"/>
                <a:ext cx="2778333" cy="3033013"/>
              </a:xfrm>
              <a:prstGeom prst="rect">
                <a:avLst/>
              </a:prstGeom>
            </p:spPr>
          </p:pic>
        </p:grpSp>
        <p:sp>
          <p:nvSpPr>
            <p:cNvPr id="48" name="화살표: 왼쪽으로 구부러짐 47">
              <a:extLst>
                <a:ext uri="{FF2B5EF4-FFF2-40B4-BE49-F238E27FC236}">
                  <a16:creationId xmlns:a16="http://schemas.microsoft.com/office/drawing/2014/main" id="{B5C85F2A-C62C-2FE2-D0BF-7294B13589CC}"/>
                </a:ext>
              </a:extLst>
            </p:cNvPr>
            <p:cNvSpPr/>
            <p:nvPr/>
          </p:nvSpPr>
          <p:spPr>
            <a:xfrm rot="5400000" flipV="1">
              <a:off x="7948104" y="3975076"/>
              <a:ext cx="1018632" cy="3338648"/>
            </a:xfrm>
            <a:prstGeom prst="curved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화살표: 왼쪽으로 구부러짐 49">
              <a:extLst>
                <a:ext uri="{FF2B5EF4-FFF2-40B4-BE49-F238E27FC236}">
                  <a16:creationId xmlns:a16="http://schemas.microsoft.com/office/drawing/2014/main" id="{F9FD2626-833D-82CF-BD98-13F66DD0B121}"/>
                </a:ext>
              </a:extLst>
            </p:cNvPr>
            <p:cNvSpPr/>
            <p:nvPr/>
          </p:nvSpPr>
          <p:spPr>
            <a:xfrm rot="5400000" flipH="1">
              <a:off x="7856650" y="257714"/>
              <a:ext cx="1018632" cy="3338648"/>
            </a:xfrm>
            <a:prstGeom prst="curved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3" name="슬라이드 번호 개체 틀 5">
            <a:extLst>
              <a:ext uri="{FF2B5EF4-FFF2-40B4-BE49-F238E27FC236}">
                <a16:creationId xmlns:a16="http://schemas.microsoft.com/office/drawing/2014/main" id="{5BE0D7EF-BA59-7478-CD73-EFB9F8100CE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0153650" y="6356350"/>
            <a:ext cx="16573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316AB995-72F6-4FEA-986E-B2AB61F4A3D8}" type="slidenum">
              <a:rPr lang="en-US" altLang="ko-KR">
                <a:latin typeface="맑은 고딕" panose="020B0503020000020004" pitchFamily="50" charset="-127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1143000"/>
            <a:ext cx="5676900" cy="3657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1" y="1371600"/>
            <a:ext cx="285751" cy="22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1" y="1790701"/>
            <a:ext cx="2571751" cy="8763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1943100"/>
            <a:ext cx="171451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9452" y="1790701"/>
            <a:ext cx="2571751" cy="8763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1851" y="1943100"/>
            <a:ext cx="171451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1" y="2819401"/>
            <a:ext cx="2571751" cy="8763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01" y="2971800"/>
            <a:ext cx="200025" cy="30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9452" y="2819401"/>
            <a:ext cx="2571751" cy="8763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71854" y="2971800"/>
            <a:ext cx="200025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0301" y="1143001"/>
            <a:ext cx="5676900" cy="1714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800" y="1371600"/>
            <a:ext cx="228600" cy="2286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803" y="1790701"/>
            <a:ext cx="2571751" cy="8763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53203" y="1943100"/>
            <a:ext cx="200025" cy="304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4952" y="1790701"/>
            <a:ext cx="2571751" cy="8763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77354" y="1943100"/>
            <a:ext cx="200025" cy="304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0301" y="3086101"/>
            <a:ext cx="5676900" cy="17145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00800" y="3314700"/>
            <a:ext cx="228600" cy="2286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803" y="3733801"/>
            <a:ext cx="2571751" cy="8763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53203" y="3886200"/>
            <a:ext cx="200025" cy="3048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4952" y="3733801"/>
            <a:ext cx="2571751" cy="8763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77352" y="3886200"/>
            <a:ext cx="285751" cy="30480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381000" y="2286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7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개발 환경</a:t>
            </a:r>
            <a:endParaRPr lang="en-US" sz="2700" dirty="0"/>
          </a:p>
        </p:txBody>
      </p:sp>
      <p:sp>
        <p:nvSpPr>
          <p:cNvPr id="28" name="Text 1"/>
          <p:cNvSpPr/>
          <p:nvPr/>
        </p:nvSpPr>
        <p:spPr>
          <a:xfrm>
            <a:off x="895351" y="1333500"/>
            <a:ext cx="52959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800" b="1" dirty="0">
                <a:solidFill>
                  <a:srgbClr val="1D4ED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프론트엔드 기술</a:t>
            </a:r>
            <a:endParaRPr lang="en-US" dirty="0"/>
          </a:p>
        </p:txBody>
      </p:sp>
      <p:sp>
        <p:nvSpPr>
          <p:cNvPr id="29" name="Text 2"/>
          <p:cNvSpPr/>
          <p:nvPr/>
        </p:nvSpPr>
        <p:spPr>
          <a:xfrm>
            <a:off x="933451" y="1962151"/>
            <a:ext cx="79152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350" b="1" dirty="0">
                <a:solidFill>
                  <a:srgbClr val="1E40A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HTML5</a:t>
            </a:r>
            <a:endParaRPr lang="en-US" sz="1351" dirty="0"/>
          </a:p>
        </p:txBody>
      </p:sp>
      <p:sp>
        <p:nvSpPr>
          <p:cNvPr id="30" name="Text 3"/>
          <p:cNvSpPr/>
          <p:nvPr/>
        </p:nvSpPr>
        <p:spPr>
          <a:xfrm>
            <a:off x="647701" y="2324101"/>
            <a:ext cx="226695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050" dirty="0">
                <a:solidFill>
                  <a:srgbClr val="4B55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마크업 구조 및 UI 구성</a:t>
            </a:r>
            <a:endParaRPr lang="en-US" sz="1051" dirty="0"/>
          </a:p>
        </p:txBody>
      </p:sp>
      <p:sp>
        <p:nvSpPr>
          <p:cNvPr id="31" name="Text 4"/>
          <p:cNvSpPr/>
          <p:nvPr/>
        </p:nvSpPr>
        <p:spPr>
          <a:xfrm>
            <a:off x="3657603" y="1962151"/>
            <a:ext cx="58507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350" b="1" dirty="0">
                <a:solidFill>
                  <a:srgbClr val="1E40A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CSS3</a:t>
            </a:r>
            <a:endParaRPr lang="en-US" sz="1351" dirty="0"/>
          </a:p>
        </p:txBody>
      </p:sp>
      <p:sp>
        <p:nvSpPr>
          <p:cNvPr id="32" name="Text 5"/>
          <p:cNvSpPr/>
          <p:nvPr/>
        </p:nvSpPr>
        <p:spPr>
          <a:xfrm>
            <a:off x="3371852" y="2324101"/>
            <a:ext cx="226695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050" dirty="0">
                <a:solidFill>
                  <a:srgbClr val="4B55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스타일링 및 반응형 디자인</a:t>
            </a:r>
            <a:endParaRPr lang="en-US" sz="1051" dirty="0"/>
          </a:p>
        </p:txBody>
      </p:sp>
      <p:sp>
        <p:nvSpPr>
          <p:cNvPr id="33" name="Text 6"/>
          <p:cNvSpPr/>
          <p:nvPr/>
        </p:nvSpPr>
        <p:spPr>
          <a:xfrm>
            <a:off x="962025" y="2990851"/>
            <a:ext cx="117621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350" b="1" dirty="0">
                <a:solidFill>
                  <a:srgbClr val="1E40A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JavaScript</a:t>
            </a:r>
            <a:endParaRPr lang="en-US" sz="1351" dirty="0"/>
          </a:p>
        </p:txBody>
      </p:sp>
      <p:sp>
        <p:nvSpPr>
          <p:cNvPr id="34" name="Text 7"/>
          <p:cNvSpPr/>
          <p:nvPr/>
        </p:nvSpPr>
        <p:spPr>
          <a:xfrm>
            <a:off x="647701" y="3352801"/>
            <a:ext cx="226695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050" dirty="0">
                <a:solidFill>
                  <a:srgbClr val="4B55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인터랙티브 기능 구현</a:t>
            </a:r>
            <a:endParaRPr lang="en-US" sz="1051" dirty="0"/>
          </a:p>
        </p:txBody>
      </p:sp>
      <p:sp>
        <p:nvSpPr>
          <p:cNvPr id="35" name="Text 8"/>
          <p:cNvSpPr/>
          <p:nvPr/>
        </p:nvSpPr>
        <p:spPr>
          <a:xfrm>
            <a:off x="3686175" y="2990851"/>
            <a:ext cx="188059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350" b="1" dirty="0">
                <a:solidFill>
                  <a:srgbClr val="1E40A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QR Code Library</a:t>
            </a:r>
            <a:endParaRPr lang="en-US" sz="1351" dirty="0"/>
          </a:p>
        </p:txBody>
      </p:sp>
      <p:sp>
        <p:nvSpPr>
          <p:cNvPr id="36" name="Text 9"/>
          <p:cNvSpPr/>
          <p:nvPr/>
        </p:nvSpPr>
        <p:spPr>
          <a:xfrm>
            <a:off x="3371851" y="3352801"/>
            <a:ext cx="27203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050" dirty="0">
                <a:solidFill>
                  <a:srgbClr val="4B55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QR 코드 스캔 및 분석 라이브러리</a:t>
            </a:r>
            <a:endParaRPr lang="en-US" sz="1051" dirty="0"/>
          </a:p>
        </p:txBody>
      </p:sp>
      <p:sp>
        <p:nvSpPr>
          <p:cNvPr id="37" name="Text 10"/>
          <p:cNvSpPr/>
          <p:nvPr/>
        </p:nvSpPr>
        <p:spPr>
          <a:xfrm>
            <a:off x="6743701" y="1333500"/>
            <a:ext cx="52959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800" b="1" dirty="0">
                <a:solidFill>
                  <a:srgbClr val="1D4ED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백엔드 기술</a:t>
            </a:r>
            <a:endParaRPr lang="en-US" dirty="0"/>
          </a:p>
        </p:txBody>
      </p:sp>
      <p:sp>
        <p:nvSpPr>
          <p:cNvPr id="38" name="Text 11"/>
          <p:cNvSpPr/>
          <p:nvPr/>
        </p:nvSpPr>
        <p:spPr>
          <a:xfrm>
            <a:off x="6867528" y="1962151"/>
            <a:ext cx="82135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350" b="1" dirty="0">
                <a:solidFill>
                  <a:srgbClr val="1E40A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Python</a:t>
            </a:r>
            <a:endParaRPr lang="en-US" sz="1351" dirty="0"/>
          </a:p>
        </p:txBody>
      </p:sp>
      <p:sp>
        <p:nvSpPr>
          <p:cNvPr id="39" name="Text 12"/>
          <p:cNvSpPr/>
          <p:nvPr/>
        </p:nvSpPr>
        <p:spPr>
          <a:xfrm>
            <a:off x="6553203" y="2324101"/>
            <a:ext cx="226695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050" dirty="0">
                <a:solidFill>
                  <a:srgbClr val="4B55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웹 서버 및 로직 구현</a:t>
            </a:r>
            <a:endParaRPr lang="en-US" sz="1051" dirty="0"/>
          </a:p>
        </p:txBody>
      </p:sp>
      <p:sp>
        <p:nvSpPr>
          <p:cNvPr id="40" name="Text 13"/>
          <p:cNvSpPr/>
          <p:nvPr/>
        </p:nvSpPr>
        <p:spPr>
          <a:xfrm>
            <a:off x="9591677" y="1962151"/>
            <a:ext cx="109495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350" b="1" dirty="0">
                <a:solidFill>
                  <a:srgbClr val="1E40A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Database</a:t>
            </a:r>
            <a:endParaRPr lang="en-US" sz="1351" dirty="0"/>
          </a:p>
        </p:txBody>
      </p:sp>
      <p:sp>
        <p:nvSpPr>
          <p:cNvPr id="41" name="Text 14"/>
          <p:cNvSpPr/>
          <p:nvPr/>
        </p:nvSpPr>
        <p:spPr>
          <a:xfrm>
            <a:off x="9277352" y="2324101"/>
            <a:ext cx="226695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050" dirty="0">
                <a:solidFill>
                  <a:srgbClr val="4B55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데이터 저장 및 관리</a:t>
            </a:r>
            <a:endParaRPr lang="en-US" sz="1051" dirty="0"/>
          </a:p>
        </p:txBody>
      </p:sp>
      <p:sp>
        <p:nvSpPr>
          <p:cNvPr id="42" name="Text 15"/>
          <p:cNvSpPr/>
          <p:nvPr/>
        </p:nvSpPr>
        <p:spPr>
          <a:xfrm>
            <a:off x="6743701" y="3276600"/>
            <a:ext cx="52959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800" b="1" dirty="0">
                <a:solidFill>
                  <a:srgbClr val="1D4ED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개발 도구</a:t>
            </a:r>
            <a:endParaRPr lang="en-US" dirty="0"/>
          </a:p>
        </p:txBody>
      </p:sp>
      <p:sp>
        <p:nvSpPr>
          <p:cNvPr id="43" name="Text 16"/>
          <p:cNvSpPr/>
          <p:nvPr/>
        </p:nvSpPr>
        <p:spPr>
          <a:xfrm>
            <a:off x="6867527" y="3905251"/>
            <a:ext cx="33789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350" b="1" dirty="0">
                <a:solidFill>
                  <a:srgbClr val="1E40A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Git</a:t>
            </a:r>
            <a:endParaRPr lang="en-US" sz="1351" dirty="0"/>
          </a:p>
        </p:txBody>
      </p:sp>
      <p:sp>
        <p:nvSpPr>
          <p:cNvPr id="44" name="Text 17"/>
          <p:cNvSpPr/>
          <p:nvPr/>
        </p:nvSpPr>
        <p:spPr>
          <a:xfrm>
            <a:off x="6553203" y="4267201"/>
            <a:ext cx="226695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050" dirty="0">
                <a:solidFill>
                  <a:srgbClr val="4B55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버전 관리 시스템</a:t>
            </a:r>
            <a:endParaRPr lang="en-US" sz="1051" dirty="0"/>
          </a:p>
        </p:txBody>
      </p:sp>
      <p:sp>
        <p:nvSpPr>
          <p:cNvPr id="45" name="Text 18"/>
          <p:cNvSpPr/>
          <p:nvPr/>
        </p:nvSpPr>
        <p:spPr>
          <a:xfrm>
            <a:off x="9677402" y="3905251"/>
            <a:ext cx="38790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350" b="1" dirty="0">
                <a:solidFill>
                  <a:srgbClr val="1E40A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IDE</a:t>
            </a:r>
            <a:endParaRPr lang="en-US" sz="1351" dirty="0"/>
          </a:p>
        </p:txBody>
      </p:sp>
      <p:sp>
        <p:nvSpPr>
          <p:cNvPr id="46" name="Text 19"/>
          <p:cNvSpPr/>
          <p:nvPr/>
        </p:nvSpPr>
        <p:spPr>
          <a:xfrm>
            <a:off x="9277352" y="4267201"/>
            <a:ext cx="226695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050" dirty="0">
                <a:solidFill>
                  <a:srgbClr val="4B55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개발 환경 및 편집기</a:t>
            </a:r>
            <a:endParaRPr lang="en-US" sz="1051" dirty="0"/>
          </a:p>
        </p:txBody>
      </p:sp>
      <p:sp>
        <p:nvSpPr>
          <p:cNvPr id="52" name="슬라이드 번호 개체 틀 5">
            <a:extLst>
              <a:ext uri="{FF2B5EF4-FFF2-40B4-BE49-F238E27FC236}">
                <a16:creationId xmlns:a16="http://schemas.microsoft.com/office/drawing/2014/main" id="{DA476FB1-8A4F-8314-60F3-796787FBDB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0153650" y="6356350"/>
            <a:ext cx="16573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316AB995-72F6-4FEA-986E-B2AB61F4A3D8}" type="slidenum">
              <a:rPr lang="en-US" altLang="ko-KR">
                <a:latin typeface="맑은 고딕" panose="020B0503020000020004" pitchFamily="50" charset="-127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0"/>
          <p:cNvSpPr/>
          <p:nvPr/>
        </p:nvSpPr>
        <p:spPr>
          <a:xfrm>
            <a:off x="381000" y="2286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7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주요 기능 구현</a:t>
            </a:r>
            <a:endParaRPr lang="en-US" sz="27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3F0FF33-C89E-8E39-7911-E929DCDB883B}"/>
              </a:ext>
            </a:extLst>
          </p:cNvPr>
          <p:cNvSpPr txBox="1"/>
          <p:nvPr/>
        </p:nvSpPr>
        <p:spPr>
          <a:xfrm>
            <a:off x="556946" y="4075463"/>
            <a:ext cx="61150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최종 도착지 URL 확인으로 피싱/악성 페이지 탐지 지원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1C8F9DFC-4840-4793-49C1-C6959FA61C5D}"/>
              </a:ext>
            </a:extLst>
          </p:cNvPr>
          <p:cNvGrpSpPr/>
          <p:nvPr/>
        </p:nvGrpSpPr>
        <p:grpSpPr>
          <a:xfrm>
            <a:off x="252410" y="1177551"/>
            <a:ext cx="5548024" cy="1613218"/>
            <a:chOff x="258503" y="1177551"/>
            <a:chExt cx="5548024" cy="1613218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DE73F7A2-02AB-9C37-D90F-A5638154496A}"/>
                </a:ext>
              </a:extLst>
            </p:cNvPr>
            <p:cNvGrpSpPr/>
            <p:nvPr/>
          </p:nvGrpSpPr>
          <p:grpSpPr>
            <a:xfrm>
              <a:off x="258503" y="1177551"/>
              <a:ext cx="5548024" cy="1613218"/>
              <a:chOff x="304801" y="1143001"/>
              <a:chExt cx="6420465" cy="1866900"/>
            </a:xfrm>
          </p:grpSpPr>
          <p:pic>
            <p:nvPicPr>
              <p:cNvPr id="4" name="Image 2" descr="preencoded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4801" y="1143001"/>
                <a:ext cx="5676900" cy="1866900"/>
              </a:xfrm>
              <a:prstGeom prst="rect">
                <a:avLst/>
              </a:prstGeom>
            </p:spPr>
          </p:pic>
          <p:pic>
            <p:nvPicPr>
              <p:cNvPr id="7" name="Image 5" descr="preencoded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1500" y="2019300"/>
                <a:ext cx="133351" cy="152400"/>
              </a:xfrm>
              <a:prstGeom prst="rect">
                <a:avLst/>
              </a:prstGeom>
            </p:spPr>
          </p:pic>
          <p:pic>
            <p:nvPicPr>
              <p:cNvPr id="8" name="Image 6" descr="preencoded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1500" y="2324099"/>
                <a:ext cx="190500" cy="152400"/>
              </a:xfrm>
              <a:prstGeom prst="rect">
                <a:avLst/>
              </a:prstGeom>
            </p:spPr>
          </p:pic>
          <p:pic>
            <p:nvPicPr>
              <p:cNvPr id="9" name="Image 7" descr="preencoded.png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1500" y="2628900"/>
                <a:ext cx="152400" cy="152400"/>
              </a:xfrm>
              <a:prstGeom prst="rect">
                <a:avLst/>
              </a:prstGeom>
            </p:spPr>
          </p:pic>
          <p:sp>
            <p:nvSpPr>
              <p:cNvPr id="30" name="Text 1"/>
              <p:cNvSpPr/>
              <p:nvPr/>
            </p:nvSpPr>
            <p:spPr>
              <a:xfrm>
                <a:off x="1076325" y="1447800"/>
                <a:ext cx="2376904" cy="304800"/>
              </a:xfrm>
              <a:prstGeom prst="rect">
                <a:avLst/>
              </a:prstGeom>
              <a:noFill/>
              <a:ln/>
            </p:spPr>
            <p:txBody>
              <a:bodyPr vert="horz" wrap="square" lIns="0" tIns="0" rIns="0" bIns="0" rtlCol="0" anchor="t"/>
              <a:lstStyle/>
              <a:p>
                <a:pPr>
                  <a:lnSpc>
                    <a:spcPts val="2400"/>
                  </a:lnSpc>
                </a:pPr>
                <a:r>
                  <a:rPr lang="en-US" sz="1800" b="1" dirty="0">
                    <a:solidFill>
                      <a:srgbClr val="4338C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ui-sans-serif" pitchFamily="34" charset="-120"/>
                  </a:rPr>
                  <a:t>QR 코드 분석 기능</a:t>
                </a:r>
                <a:endParaRPr lang="en-US" dirty="0"/>
              </a:p>
            </p:txBody>
          </p:sp>
          <p:sp>
            <p:nvSpPr>
              <p:cNvPr id="31" name="Text 2"/>
              <p:cNvSpPr/>
              <p:nvPr/>
            </p:nvSpPr>
            <p:spPr>
              <a:xfrm>
                <a:off x="863157" y="1992396"/>
                <a:ext cx="4461417" cy="228600"/>
              </a:xfrm>
              <a:prstGeom prst="rect">
                <a:avLst/>
              </a:prstGeom>
              <a:noFill/>
              <a:ln/>
            </p:spPr>
            <p:txBody>
              <a:bodyPr vert="horz" wrap="square" lIns="0" tIns="0" rIns="0" bIns="0" rtlCol="0" anchor="t"/>
              <a:lstStyle/>
              <a:p>
                <a:pPr>
                  <a:lnSpc>
                    <a:spcPts val="1800"/>
                  </a:lnSpc>
                </a:pPr>
                <a:r>
                  <a:rPr lang="ko-KR" altLang="en-US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오픈소스 </a:t>
                </a:r>
                <a:r>
                  <a:rPr lang="en-US" altLang="ko-KR" sz="1200" dirty="0" err="1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ZXing</a:t>
                </a:r>
                <a:r>
                  <a:rPr lang="en-US" altLang="ko-KR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 </a:t>
                </a:r>
                <a:r>
                  <a:rPr lang="ko-KR" altLang="en-US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라이브러리를 활용한 </a:t>
                </a:r>
                <a:r>
                  <a:rPr lang="en-US" altLang="ko-KR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QR </a:t>
                </a:r>
                <a:r>
                  <a:rPr lang="ko-KR" altLang="en-US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코드 디코딩</a:t>
                </a:r>
                <a:endParaRPr lang="en-US" sz="1200" dirty="0"/>
              </a:p>
            </p:txBody>
          </p:sp>
          <p:sp>
            <p:nvSpPr>
              <p:cNvPr id="32" name="Text 3"/>
              <p:cNvSpPr/>
              <p:nvPr/>
            </p:nvSpPr>
            <p:spPr>
              <a:xfrm>
                <a:off x="863157" y="2297197"/>
                <a:ext cx="5030365" cy="190499"/>
              </a:xfrm>
              <a:prstGeom prst="rect">
                <a:avLst/>
              </a:prstGeom>
              <a:noFill/>
              <a:ln/>
            </p:spPr>
            <p:txBody>
              <a:bodyPr vert="horz" wrap="square" lIns="0" tIns="0" rIns="0" bIns="0" rtlCol="0" anchor="t"/>
              <a:lstStyle/>
              <a:p>
                <a:pPr>
                  <a:lnSpc>
                    <a:spcPts val="1800"/>
                  </a:lnSpc>
                </a:pPr>
                <a:r>
                  <a:rPr lang="ko-KR" altLang="en-US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다양한 해상도와 노이즈 환경에서도 안정적인 인식 성능 확보</a:t>
                </a:r>
              </a:p>
            </p:txBody>
          </p:sp>
          <p:sp>
            <p:nvSpPr>
              <p:cNvPr id="33" name="Text 4"/>
              <p:cNvSpPr/>
              <p:nvPr/>
            </p:nvSpPr>
            <p:spPr>
              <a:xfrm>
                <a:off x="863157" y="2601996"/>
                <a:ext cx="5862109" cy="152400"/>
              </a:xfrm>
              <a:prstGeom prst="rect">
                <a:avLst/>
              </a:prstGeom>
              <a:noFill/>
              <a:ln/>
            </p:spPr>
            <p:txBody>
              <a:bodyPr vert="horz" wrap="square" lIns="0" tIns="0" rIns="0" bIns="0" rtlCol="0" anchor="t"/>
              <a:lstStyle/>
              <a:p>
                <a:pPr>
                  <a:lnSpc>
                    <a:spcPts val="1800"/>
                  </a:lnSpc>
                </a:pPr>
                <a:r>
                  <a:rPr lang="ko-KR" altLang="en-US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이미지 </a:t>
                </a:r>
                <a:r>
                  <a:rPr lang="ko-KR" altLang="en-US" sz="1200" dirty="0" err="1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전처리</a:t>
                </a:r>
                <a:r>
                  <a:rPr lang="en-US" altLang="ko-KR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(Pillow) </a:t>
                </a:r>
                <a:r>
                  <a:rPr lang="ko-KR" altLang="en-US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기반 디코딩 정확도 향상</a:t>
                </a:r>
                <a:endParaRPr lang="en-US" altLang="ko-KR" sz="1200" dirty="0">
                  <a:solidFill>
                    <a:srgbClr val="374151"/>
                  </a:solidFill>
                  <a:latin typeface="맑은 고딕" panose="020B0503020000020004" pitchFamily="50" charset="-127"/>
                  <a:cs typeface="ui-sans-serif" pitchFamily="34" charset="-120"/>
                </a:endParaRP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CC5AAE30-36AE-6A0F-F62F-F6F6783E605B}"/>
                </a:ext>
              </a:extLst>
            </p:cNvPr>
            <p:cNvGrpSpPr/>
            <p:nvPr/>
          </p:nvGrpSpPr>
          <p:grpSpPr>
            <a:xfrm>
              <a:off x="411126" y="1324540"/>
              <a:ext cx="450000" cy="450000"/>
              <a:chOff x="6031448" y="1626305"/>
              <a:chExt cx="450000" cy="450000"/>
            </a:xfrm>
          </p:grpSpPr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4ED36895-60A0-AB44-171E-784C678553D1}"/>
                  </a:ext>
                </a:extLst>
              </p:cNvPr>
              <p:cNvSpPr/>
              <p:nvPr/>
            </p:nvSpPr>
            <p:spPr>
              <a:xfrm>
                <a:off x="6031448" y="1626305"/>
                <a:ext cx="450000" cy="450000"/>
              </a:xfrm>
              <a:prstGeom prst="ellipse">
                <a:avLst/>
              </a:prstGeom>
              <a:solidFill>
                <a:srgbClr val="E0E7FF"/>
              </a:solidFill>
              <a:ln>
                <a:solidFill>
                  <a:srgbClr val="DBEA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62" name="Image 4" descr="preencoded.png">
                <a:extLst>
                  <a:ext uri="{FF2B5EF4-FFF2-40B4-BE49-F238E27FC236}">
                    <a16:creationId xmlns:a16="http://schemas.microsoft.com/office/drawing/2014/main" id="{177A3FDA-7E01-BC96-F130-08F14D522D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70025" y="1747076"/>
                <a:ext cx="172845" cy="263383"/>
              </a:xfrm>
              <a:prstGeom prst="rect">
                <a:avLst/>
              </a:prstGeom>
            </p:spPr>
          </p:pic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9A4E8C3-7831-09AB-1682-0E54C5B67348}"/>
              </a:ext>
            </a:extLst>
          </p:cNvPr>
          <p:cNvGrpSpPr/>
          <p:nvPr/>
        </p:nvGrpSpPr>
        <p:grpSpPr>
          <a:xfrm>
            <a:off x="252410" y="2927879"/>
            <a:ext cx="4905499" cy="1613218"/>
            <a:chOff x="252410" y="2867452"/>
            <a:chExt cx="4905499" cy="1613218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169CD44-5B76-2AA7-A0B0-E4F45A6F9AA8}"/>
                </a:ext>
              </a:extLst>
            </p:cNvPr>
            <p:cNvGrpSpPr/>
            <p:nvPr/>
          </p:nvGrpSpPr>
          <p:grpSpPr>
            <a:xfrm>
              <a:off x="252410" y="2867452"/>
              <a:ext cx="4905499" cy="1613218"/>
              <a:chOff x="304801" y="3238501"/>
              <a:chExt cx="5676900" cy="1866900"/>
            </a:xfrm>
          </p:grpSpPr>
          <p:pic>
            <p:nvPicPr>
              <p:cNvPr id="16" name="Image 14" descr="preencoded.png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4801" y="3238501"/>
                <a:ext cx="5676900" cy="1866900"/>
              </a:xfrm>
              <a:prstGeom prst="rect">
                <a:avLst/>
              </a:prstGeom>
            </p:spPr>
          </p:pic>
          <p:pic>
            <p:nvPicPr>
              <p:cNvPr id="18" name="Image 16" descr="preencoded.png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9600" y="3543300"/>
                <a:ext cx="228600" cy="304800"/>
              </a:xfrm>
              <a:prstGeom prst="rect">
                <a:avLst/>
              </a:prstGeom>
            </p:spPr>
          </p:pic>
          <p:pic>
            <p:nvPicPr>
              <p:cNvPr id="19" name="Image 17" descr="preencoded.png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1500" y="4114800"/>
                <a:ext cx="171451" cy="152400"/>
              </a:xfrm>
              <a:prstGeom prst="rect">
                <a:avLst/>
              </a:prstGeom>
            </p:spPr>
          </p:pic>
          <p:pic>
            <p:nvPicPr>
              <p:cNvPr id="20" name="Image 18" descr="preencoded.png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1500" y="4419600"/>
                <a:ext cx="152400" cy="152400"/>
              </a:xfrm>
              <a:prstGeom prst="rect">
                <a:avLst/>
              </a:prstGeom>
            </p:spPr>
          </p:pic>
          <p:sp>
            <p:nvSpPr>
              <p:cNvPr id="38" name="Text 9"/>
              <p:cNvSpPr/>
              <p:nvPr/>
            </p:nvSpPr>
            <p:spPr>
              <a:xfrm>
                <a:off x="1104902" y="3543300"/>
                <a:ext cx="2385655" cy="304800"/>
              </a:xfrm>
              <a:prstGeom prst="rect">
                <a:avLst/>
              </a:prstGeom>
              <a:noFill/>
              <a:ln/>
            </p:spPr>
            <p:txBody>
              <a:bodyPr vert="horz" wrap="square" lIns="0" tIns="0" rIns="0" bIns="0" rtlCol="0" anchor="t"/>
              <a:lstStyle/>
              <a:p>
                <a:pPr>
                  <a:lnSpc>
                    <a:spcPts val="2400"/>
                  </a:lnSpc>
                </a:pPr>
                <a:r>
                  <a:rPr lang="en-US" sz="1800" b="1" dirty="0">
                    <a:solidFill>
                      <a:srgbClr val="166534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ui-sans-serif" pitchFamily="34" charset="-120"/>
                  </a:rPr>
                  <a:t>URL </a:t>
                </a:r>
                <a:r>
                  <a:rPr lang="ko-KR" altLang="en-US" sz="1800" b="1" dirty="0" err="1">
                    <a:solidFill>
                      <a:srgbClr val="166534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ui-sans-serif" pitchFamily="34" charset="-120"/>
                  </a:rPr>
                  <a:t>리디렉션</a:t>
                </a:r>
                <a:r>
                  <a:rPr lang="ko-KR" altLang="en-US" sz="1800" b="1" dirty="0">
                    <a:solidFill>
                      <a:srgbClr val="166534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ui-sans-serif" pitchFamily="34" charset="-120"/>
                  </a:rPr>
                  <a:t> 추적</a:t>
                </a:r>
                <a:endParaRPr lang="en-US" dirty="0">
                  <a:solidFill>
                    <a:srgbClr val="166534"/>
                  </a:solidFill>
                </a:endParaRPr>
              </a:p>
            </p:txBody>
          </p:sp>
          <p:sp>
            <p:nvSpPr>
              <p:cNvPr id="39" name="Text 10"/>
              <p:cNvSpPr/>
              <p:nvPr/>
            </p:nvSpPr>
            <p:spPr>
              <a:xfrm>
                <a:off x="819151" y="4076700"/>
                <a:ext cx="3350597" cy="228600"/>
              </a:xfrm>
              <a:prstGeom prst="rect">
                <a:avLst/>
              </a:prstGeom>
              <a:noFill/>
              <a:ln/>
            </p:spPr>
            <p:txBody>
              <a:bodyPr vert="horz" wrap="square" lIns="0" tIns="0" rIns="0" bIns="0" rtlCol="0" anchor="t"/>
              <a:lstStyle/>
              <a:p>
                <a:pPr>
                  <a:lnSpc>
                    <a:spcPts val="1800"/>
                  </a:lnSpc>
                </a:pPr>
                <a:r>
                  <a:rPr lang="en-US" altLang="ko-KR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Requests </a:t>
                </a:r>
                <a:r>
                  <a:rPr lang="ko-KR" altLang="en-US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기반 </a:t>
                </a:r>
                <a:r>
                  <a:rPr lang="en-US" altLang="ko-KR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URL </a:t>
                </a:r>
                <a:r>
                  <a:rPr lang="ko-KR" altLang="en-US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요청 흐름 분석</a:t>
                </a:r>
                <a:endParaRPr lang="en-US" sz="1200" dirty="0"/>
              </a:p>
            </p:txBody>
          </p:sp>
          <p:sp>
            <p:nvSpPr>
              <p:cNvPr id="40" name="Text 11"/>
              <p:cNvSpPr/>
              <p:nvPr/>
            </p:nvSpPr>
            <p:spPr>
              <a:xfrm>
                <a:off x="800102" y="4381500"/>
                <a:ext cx="4499078" cy="228600"/>
              </a:xfrm>
              <a:prstGeom prst="rect">
                <a:avLst/>
              </a:prstGeom>
              <a:noFill/>
              <a:ln/>
            </p:spPr>
            <p:txBody>
              <a:bodyPr vert="horz" wrap="square" lIns="0" tIns="0" rIns="0" bIns="0" rtlCol="0" anchor="t"/>
              <a:lstStyle/>
              <a:p>
                <a:pPr>
                  <a:lnSpc>
                    <a:spcPts val="1800"/>
                  </a:lnSpc>
                </a:pPr>
                <a:r>
                  <a:rPr lang="ko-KR" altLang="en-US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다중 </a:t>
                </a:r>
                <a:r>
                  <a:rPr lang="ko-KR" altLang="en-US" sz="1200" dirty="0" err="1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리디렉션</a:t>
                </a:r>
                <a:r>
                  <a:rPr lang="en-US" altLang="ko-KR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(URL Hop) </a:t>
                </a:r>
                <a:r>
                  <a:rPr lang="ko-KR" altLang="en-US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경로 추적 기능 구현</a:t>
                </a:r>
              </a:p>
            </p:txBody>
          </p:sp>
          <p:sp>
            <p:nvSpPr>
              <p:cNvPr id="41" name="Text 12"/>
              <p:cNvSpPr/>
              <p:nvPr/>
            </p:nvSpPr>
            <p:spPr>
              <a:xfrm>
                <a:off x="819151" y="4686300"/>
                <a:ext cx="2851071" cy="228600"/>
              </a:xfrm>
              <a:prstGeom prst="rect">
                <a:avLst/>
              </a:prstGeom>
              <a:noFill/>
              <a:ln/>
            </p:spPr>
            <p:txBody>
              <a:bodyPr vert="horz" wrap="square" lIns="0" tIns="0" rIns="0" bIns="0" rtlCol="0" anchor="t"/>
              <a:lstStyle/>
              <a:p>
                <a:pPr>
                  <a:lnSpc>
                    <a:spcPts val="1800"/>
                  </a:lnSpc>
                </a:pPr>
                <a:endParaRPr lang="en-US" sz="1200" dirty="0"/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F00CC72-8EC6-4E15-9FAE-117B595AB7F0}"/>
                </a:ext>
              </a:extLst>
            </p:cNvPr>
            <p:cNvGrpSpPr/>
            <p:nvPr/>
          </p:nvGrpSpPr>
          <p:grpSpPr>
            <a:xfrm>
              <a:off x="411126" y="3038902"/>
              <a:ext cx="450000" cy="450000"/>
              <a:chOff x="6221996" y="2905834"/>
              <a:chExt cx="450000" cy="450000"/>
            </a:xfrm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61CAED94-7F91-4BCA-6F62-F5C468A3D57B}"/>
                  </a:ext>
                </a:extLst>
              </p:cNvPr>
              <p:cNvSpPr/>
              <p:nvPr/>
            </p:nvSpPr>
            <p:spPr>
              <a:xfrm>
                <a:off x="6221996" y="2905834"/>
                <a:ext cx="450000" cy="450000"/>
              </a:xfrm>
              <a:prstGeom prst="ellipse">
                <a:avLst/>
              </a:prstGeom>
              <a:solidFill>
                <a:srgbClr val="DCFCE7"/>
              </a:solidFill>
              <a:ln>
                <a:solidFill>
                  <a:srgbClr val="DCFCE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3" name="Image 16" descr="preencoded.png">
                <a:extLst>
                  <a:ext uri="{FF2B5EF4-FFF2-40B4-BE49-F238E27FC236}">
                    <a16:creationId xmlns:a16="http://schemas.microsoft.com/office/drawing/2014/main" id="{6A2EAA2D-E233-2EC4-DE3D-3AC3C8D11E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48227" y="3019851"/>
                <a:ext cx="197537" cy="263383"/>
              </a:xfrm>
              <a:prstGeom prst="rect">
                <a:avLst/>
              </a:prstGeom>
            </p:spPr>
          </p:pic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AA818049-617A-B87E-7B4B-A1CC238ED34B}"/>
              </a:ext>
            </a:extLst>
          </p:cNvPr>
          <p:cNvGrpSpPr/>
          <p:nvPr/>
        </p:nvGrpSpPr>
        <p:grpSpPr>
          <a:xfrm>
            <a:off x="252410" y="4678206"/>
            <a:ext cx="4943526" cy="1613218"/>
            <a:chOff x="252410" y="4678206"/>
            <a:chExt cx="4943526" cy="1613218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63496021-D753-4426-DE4C-34E9CE107EA1}"/>
                </a:ext>
              </a:extLst>
            </p:cNvPr>
            <p:cNvGrpSpPr/>
            <p:nvPr/>
          </p:nvGrpSpPr>
          <p:grpSpPr>
            <a:xfrm>
              <a:off x="252410" y="4678206"/>
              <a:ext cx="4943526" cy="1613218"/>
              <a:chOff x="6210301" y="1143001"/>
              <a:chExt cx="5720907" cy="1866900"/>
            </a:xfrm>
          </p:grpSpPr>
          <p:pic>
            <p:nvPicPr>
              <p:cNvPr id="10" name="Image 8" descr="preencoded.png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10301" y="1143001"/>
                <a:ext cx="5676900" cy="1866900"/>
              </a:xfrm>
              <a:prstGeom prst="rect">
                <a:avLst/>
              </a:prstGeom>
            </p:spPr>
          </p:pic>
          <p:pic>
            <p:nvPicPr>
              <p:cNvPr id="13" name="Image 11" descr="preencoded.png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77003" y="2019300"/>
                <a:ext cx="133351" cy="152400"/>
              </a:xfrm>
              <a:prstGeom prst="rect">
                <a:avLst/>
              </a:prstGeom>
            </p:spPr>
          </p:pic>
          <p:pic>
            <p:nvPicPr>
              <p:cNvPr id="14" name="Image 12" descr="preencoded.png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77000" y="2324100"/>
                <a:ext cx="152400" cy="152400"/>
              </a:xfrm>
              <a:prstGeom prst="rect">
                <a:avLst/>
              </a:prstGeom>
            </p:spPr>
          </p:pic>
          <p:pic>
            <p:nvPicPr>
              <p:cNvPr id="15" name="Image 13" descr="preencoded.png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477000" y="2628900"/>
                <a:ext cx="152400" cy="152400"/>
              </a:xfrm>
              <a:prstGeom prst="rect">
                <a:avLst/>
              </a:prstGeom>
            </p:spPr>
          </p:pic>
          <p:sp>
            <p:nvSpPr>
              <p:cNvPr id="34" name="Text 5"/>
              <p:cNvSpPr/>
              <p:nvPr/>
            </p:nvSpPr>
            <p:spPr>
              <a:xfrm>
                <a:off x="7010402" y="1447800"/>
                <a:ext cx="2815531" cy="304800"/>
              </a:xfrm>
              <a:prstGeom prst="rect">
                <a:avLst/>
              </a:prstGeom>
              <a:noFill/>
              <a:ln/>
            </p:spPr>
            <p:txBody>
              <a:bodyPr vert="horz" wrap="square" lIns="0" tIns="0" rIns="0" bIns="0" rtlCol="0" anchor="t"/>
              <a:lstStyle/>
              <a:p>
                <a:pPr>
                  <a:lnSpc>
                    <a:spcPts val="2400"/>
                  </a:lnSpc>
                </a:pPr>
                <a:r>
                  <a:rPr lang="ko-KR" altLang="en-US" sz="1800" b="1" dirty="0">
                    <a:solidFill>
                      <a:srgbClr val="B91C1C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ui-sans-serif" pitchFamily="34" charset="-120"/>
                  </a:rPr>
                  <a:t>자체 안정성 판단</a:t>
                </a:r>
                <a:endParaRPr lang="en-US" dirty="0"/>
              </a:p>
            </p:txBody>
          </p:sp>
          <p:sp>
            <p:nvSpPr>
              <p:cNvPr id="35" name="Text 6"/>
              <p:cNvSpPr/>
              <p:nvPr/>
            </p:nvSpPr>
            <p:spPr>
              <a:xfrm>
                <a:off x="6686553" y="1981200"/>
                <a:ext cx="4518126" cy="228600"/>
              </a:xfrm>
              <a:prstGeom prst="rect">
                <a:avLst/>
              </a:prstGeom>
              <a:noFill/>
              <a:ln/>
            </p:spPr>
            <p:txBody>
              <a:bodyPr vert="horz" wrap="square" lIns="0" tIns="0" rIns="0" bIns="0" rtlCol="0" anchor="t"/>
              <a:lstStyle/>
              <a:p>
                <a:pPr>
                  <a:lnSpc>
                    <a:spcPts val="1800"/>
                  </a:lnSpc>
                </a:pPr>
                <a:r>
                  <a:rPr lang="en-US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ui-sans-serif" pitchFamily="34" charset="-120"/>
                  </a:rPr>
                  <a:t>Google Safe Browsing API </a:t>
                </a:r>
                <a:r>
                  <a:rPr lang="ko-KR" altLang="en-US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기반 </a:t>
                </a:r>
                <a:r>
                  <a:rPr lang="en-US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ui-sans-serif" pitchFamily="34" charset="-120"/>
                  </a:rPr>
                  <a:t>URL </a:t>
                </a:r>
                <a:r>
                  <a:rPr lang="ko-KR" altLang="en-US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안전성 검증</a:t>
                </a:r>
              </a:p>
            </p:txBody>
          </p:sp>
          <p:sp>
            <p:nvSpPr>
              <p:cNvPr id="36" name="Text 7"/>
              <p:cNvSpPr/>
              <p:nvPr/>
            </p:nvSpPr>
            <p:spPr>
              <a:xfrm>
                <a:off x="6705603" y="2286000"/>
                <a:ext cx="5225605" cy="269694"/>
              </a:xfrm>
              <a:prstGeom prst="rect">
                <a:avLst/>
              </a:prstGeom>
              <a:noFill/>
              <a:ln/>
            </p:spPr>
            <p:txBody>
              <a:bodyPr vert="horz" wrap="square" lIns="0" tIns="0" rIns="0" bIns="0" rtlCol="0" anchor="t"/>
              <a:lstStyle/>
              <a:p>
                <a:pPr>
                  <a:lnSpc>
                    <a:spcPts val="1800"/>
                  </a:lnSpc>
                </a:pPr>
                <a:r>
                  <a:rPr lang="ko-KR" altLang="en-US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악성 </a:t>
                </a:r>
                <a:r>
                  <a:rPr lang="en-US" altLang="ko-KR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URL </a:t>
                </a:r>
                <a:r>
                  <a:rPr lang="ko-KR" altLang="en-US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탐지 알고리즘 적용</a:t>
                </a:r>
                <a:r>
                  <a:rPr lang="en-US" altLang="ko-KR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(</a:t>
                </a:r>
                <a:r>
                  <a:rPr lang="ko-KR" altLang="en-US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미등록 위험 </a:t>
                </a:r>
                <a:r>
                  <a:rPr lang="en-US" altLang="ko-KR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URL </a:t>
                </a:r>
                <a:r>
                  <a:rPr lang="ko-KR" altLang="en-US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대응</a:t>
                </a:r>
                <a:r>
                  <a:rPr lang="en-US" altLang="ko-KR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)</a:t>
                </a:r>
              </a:p>
            </p:txBody>
          </p:sp>
          <p:sp>
            <p:nvSpPr>
              <p:cNvPr id="37" name="Text 8"/>
              <p:cNvSpPr/>
              <p:nvPr/>
            </p:nvSpPr>
            <p:spPr>
              <a:xfrm>
                <a:off x="6705602" y="2590800"/>
                <a:ext cx="4785739" cy="269693"/>
              </a:xfrm>
              <a:prstGeom prst="rect">
                <a:avLst/>
              </a:prstGeom>
              <a:noFill/>
              <a:ln/>
            </p:spPr>
            <p:txBody>
              <a:bodyPr vert="horz" wrap="square" lIns="0" tIns="0" rIns="0" bIns="0" rtlCol="0" anchor="t"/>
              <a:lstStyle/>
              <a:p>
                <a:pPr>
                  <a:lnSpc>
                    <a:spcPts val="1800"/>
                  </a:lnSpc>
                </a:pPr>
                <a:r>
                  <a:rPr lang="en-US" altLang="ko-KR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URL </a:t>
                </a:r>
                <a:r>
                  <a:rPr lang="ko-KR" altLang="en-US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패턴 분석 및 차단 규칙 기반 동적 경고 메시지 출력</a:t>
                </a: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604FF8D-EA0F-3C81-042E-3E7132FC06D6}"/>
                </a:ext>
              </a:extLst>
            </p:cNvPr>
            <p:cNvGrpSpPr/>
            <p:nvPr/>
          </p:nvGrpSpPr>
          <p:grpSpPr>
            <a:xfrm>
              <a:off x="411126" y="4872109"/>
              <a:ext cx="450000" cy="450000"/>
              <a:chOff x="3607197" y="4949221"/>
              <a:chExt cx="450000" cy="450000"/>
            </a:xfrm>
          </p:grpSpPr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07E7BFD0-7493-FDC3-30A4-4E5CBB02AA11}"/>
                  </a:ext>
                </a:extLst>
              </p:cNvPr>
              <p:cNvSpPr/>
              <p:nvPr/>
            </p:nvSpPr>
            <p:spPr>
              <a:xfrm>
                <a:off x="3607197" y="4949221"/>
                <a:ext cx="450000" cy="450000"/>
              </a:xfrm>
              <a:prstGeom prst="ellipse">
                <a:avLst/>
              </a:prstGeom>
              <a:solidFill>
                <a:srgbClr val="FEE2E2"/>
              </a:solidFill>
              <a:ln>
                <a:solidFill>
                  <a:srgbClr val="FEE2E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6" name="Image 10" descr="preencoded.png">
                <a:extLst>
                  <a:ext uri="{FF2B5EF4-FFF2-40B4-BE49-F238E27FC236}">
                    <a16:creationId xmlns:a16="http://schemas.microsoft.com/office/drawing/2014/main" id="{4472875C-6F3F-32CC-D2DA-6FE88CCF5B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733428" y="5037070"/>
                <a:ext cx="197537" cy="263383"/>
              </a:xfrm>
              <a:prstGeom prst="rect">
                <a:avLst/>
              </a:prstGeom>
            </p:spPr>
          </p:pic>
        </p:grpSp>
      </p:grpSp>
      <p:sp>
        <p:nvSpPr>
          <p:cNvPr id="74" name="슬라이드 번호 개체 틀 5">
            <a:extLst>
              <a:ext uri="{FF2B5EF4-FFF2-40B4-BE49-F238E27FC236}">
                <a16:creationId xmlns:a16="http://schemas.microsoft.com/office/drawing/2014/main" id="{56EA1D70-B5D5-0F3A-7603-1F0ED8E1937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0153650" y="6356350"/>
            <a:ext cx="16573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316AB995-72F6-4FEA-986E-B2AB61F4A3D8}" type="slidenum">
              <a:rPr lang="en-US" altLang="ko-KR">
                <a:latin typeface="맑은 고딕" panose="020B0503020000020004" pitchFamily="50" charset="-127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019300"/>
            <a:ext cx="3657600" cy="2209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247900"/>
            <a:ext cx="457200" cy="457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326" y="2324100"/>
            <a:ext cx="285751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28956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34671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7200" y="2019300"/>
            <a:ext cx="3657600" cy="2209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5800" y="2247900"/>
            <a:ext cx="457200" cy="457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10100" y="2324100"/>
            <a:ext cx="22860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5800" y="289560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95800" y="323850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4495800" y="358140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8153400" y="2019300"/>
            <a:ext cx="3657600" cy="2209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8382000" y="2247900"/>
            <a:ext cx="457200" cy="4572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8496300" y="2324100"/>
            <a:ext cx="228600" cy="30480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381000" y="2286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7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기대 효과</a:t>
            </a:r>
            <a:endParaRPr lang="en-US" sz="2700" dirty="0"/>
          </a:p>
        </p:txBody>
      </p:sp>
      <p:sp>
        <p:nvSpPr>
          <p:cNvPr id="26" name="Text 1"/>
          <p:cNvSpPr/>
          <p:nvPr/>
        </p:nvSpPr>
        <p:spPr>
          <a:xfrm>
            <a:off x="-762000" y="1219201"/>
            <a:ext cx="13716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1500" dirty="0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QR 코드 스미싱 방지 웹 서비스 구현을 통해 기대할 수 있는 사용자 보호 효과 및 사회적 영향</a:t>
            </a:r>
            <a:endParaRPr lang="en-US" sz="1500" dirty="0"/>
          </a:p>
        </p:txBody>
      </p:sp>
      <p:sp>
        <p:nvSpPr>
          <p:cNvPr id="27" name="Text 2"/>
          <p:cNvSpPr/>
          <p:nvPr/>
        </p:nvSpPr>
        <p:spPr>
          <a:xfrm>
            <a:off x="1219201" y="2324100"/>
            <a:ext cx="1467148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800" b="1" dirty="0">
                <a:solidFill>
                  <a:srgbClr val="1E40A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사용자 보호</a:t>
            </a:r>
            <a:endParaRPr lang="en-US" dirty="0"/>
          </a:p>
        </p:txBody>
      </p:sp>
      <p:sp>
        <p:nvSpPr>
          <p:cNvPr id="28" name="Text 3"/>
          <p:cNvSpPr/>
          <p:nvPr/>
        </p:nvSpPr>
        <p:spPr>
          <a:xfrm>
            <a:off x="838200" y="2857500"/>
            <a:ext cx="2971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200" dirty="0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QR 코드 스미싱으로 인한 </a:t>
            </a:r>
            <a:r>
              <a:rPr lang="en-US" sz="1200" dirty="0" err="1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개인정보</a:t>
            </a:r>
            <a:r>
              <a:rPr lang="en-US" sz="1200" dirty="0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유출</a:t>
            </a:r>
            <a:r>
              <a:rPr lang="en-US" sz="1200" dirty="0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위험</a:t>
            </a:r>
            <a:r>
              <a:rPr lang="en-US" sz="1200" dirty="0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 감소</a:t>
            </a:r>
            <a:endParaRPr lang="en-US" sz="1200" dirty="0"/>
          </a:p>
        </p:txBody>
      </p:sp>
      <p:sp>
        <p:nvSpPr>
          <p:cNvPr id="29" name="Text 4"/>
          <p:cNvSpPr/>
          <p:nvPr/>
        </p:nvSpPr>
        <p:spPr>
          <a:xfrm>
            <a:off x="838201" y="3429000"/>
            <a:ext cx="279284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altLang="ko-KR" sz="1200" dirty="0" err="1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안전하지</a:t>
            </a:r>
            <a:r>
              <a:rPr lang="en-US" altLang="ko-KR" sz="1200" dirty="0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 </a:t>
            </a:r>
            <a:r>
              <a:rPr lang="en-US" altLang="ko-KR" sz="1200" dirty="0" err="1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않은</a:t>
            </a:r>
            <a:r>
              <a:rPr lang="en-US" altLang="ko-KR" sz="1200" dirty="0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 QR </a:t>
            </a:r>
            <a:r>
              <a:rPr lang="en-US" altLang="ko-KR" sz="1200" dirty="0" err="1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코드</a:t>
            </a:r>
            <a:r>
              <a:rPr lang="en-US" altLang="ko-KR" sz="1200" dirty="0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 </a:t>
            </a:r>
            <a:r>
              <a:rPr lang="en-US" altLang="ko-KR" sz="1200" dirty="0" err="1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접근</a:t>
            </a:r>
            <a:r>
              <a:rPr lang="en-US" altLang="ko-KR" sz="1200" dirty="0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 </a:t>
            </a:r>
            <a:r>
              <a:rPr lang="en-US" altLang="ko-KR" sz="1200" dirty="0" err="1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차단</a:t>
            </a:r>
            <a:endParaRPr lang="en-US" altLang="ko-KR" sz="1200" dirty="0"/>
          </a:p>
        </p:txBody>
      </p:sp>
      <p:sp>
        <p:nvSpPr>
          <p:cNvPr id="31" name="Text 6"/>
          <p:cNvSpPr/>
          <p:nvPr/>
        </p:nvSpPr>
        <p:spPr>
          <a:xfrm>
            <a:off x="5105401" y="2324100"/>
            <a:ext cx="1467148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800" b="1" dirty="0" err="1">
                <a:solidFill>
                  <a:srgbClr val="16653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사회적</a:t>
            </a:r>
            <a:r>
              <a:rPr lang="en-US" sz="1800" b="1" dirty="0">
                <a:solidFill>
                  <a:srgbClr val="16653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 영향</a:t>
            </a:r>
            <a:endParaRPr lang="en-US" dirty="0">
              <a:solidFill>
                <a:srgbClr val="166534"/>
              </a:solidFill>
            </a:endParaRPr>
          </a:p>
        </p:txBody>
      </p:sp>
      <p:sp>
        <p:nvSpPr>
          <p:cNvPr id="32" name="Text 7"/>
          <p:cNvSpPr/>
          <p:nvPr/>
        </p:nvSpPr>
        <p:spPr>
          <a:xfrm>
            <a:off x="4724402" y="2857500"/>
            <a:ext cx="257335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200" dirty="0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QR 코드 사용에 대한 신뢰 회복</a:t>
            </a:r>
            <a:endParaRPr lang="en-US" sz="1200" dirty="0"/>
          </a:p>
        </p:txBody>
      </p:sp>
      <p:sp>
        <p:nvSpPr>
          <p:cNvPr id="33" name="Text 8"/>
          <p:cNvSpPr/>
          <p:nvPr/>
        </p:nvSpPr>
        <p:spPr>
          <a:xfrm>
            <a:off x="4724404" y="3200400"/>
            <a:ext cx="303395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200" dirty="0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사이버 보안에 대한 사회적 인식 향상</a:t>
            </a:r>
            <a:endParaRPr lang="en-US" sz="1200" dirty="0"/>
          </a:p>
        </p:txBody>
      </p:sp>
      <p:sp>
        <p:nvSpPr>
          <p:cNvPr id="34" name="Text 9"/>
          <p:cNvSpPr/>
          <p:nvPr/>
        </p:nvSpPr>
        <p:spPr>
          <a:xfrm>
            <a:off x="4724404" y="3543300"/>
            <a:ext cx="303395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200" dirty="0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디지털 포용성 증진을 위한 기반 구축</a:t>
            </a:r>
            <a:endParaRPr lang="en-US" sz="1200" dirty="0"/>
          </a:p>
        </p:txBody>
      </p:sp>
      <p:sp>
        <p:nvSpPr>
          <p:cNvPr id="35" name="Text 10"/>
          <p:cNvSpPr/>
          <p:nvPr/>
        </p:nvSpPr>
        <p:spPr>
          <a:xfrm>
            <a:off x="8991600" y="2324100"/>
            <a:ext cx="2505073" cy="304800"/>
          </a:xfrm>
          <a:prstGeom prst="rect">
            <a:avLst/>
          </a:prstGeom>
          <a:noFill/>
          <a:ln/>
        </p:spPr>
        <p:txBody>
          <a:bodyPr vert="horz" wrap="square" lIns="0" tIns="0" rIns="0" bIns="0" anchor="t"/>
          <a:lstStyle/>
          <a:p>
            <a:pPr lvl="0">
              <a:lnSpc>
                <a:spcPts val="2400"/>
              </a:lnSpc>
              <a:defRPr/>
            </a:pPr>
            <a:r>
              <a:rPr lang="ko-KR" altLang="en-US" sz="1500" b="1">
                <a:solidFill>
                  <a:srgbClr val="6b21a8"/>
                </a:solidFill>
              </a:rPr>
              <a:t>보안 솔루션의 확장 가능성</a:t>
            </a:r>
            <a:endParaRPr lang="ko-KR" altLang="en-US" sz="1500" b="1">
              <a:solidFill>
                <a:srgbClr val="6b21a8"/>
              </a:solidFill>
            </a:endParaRPr>
          </a:p>
        </p:txBody>
      </p:sp>
      <p:grpSp>
        <p:nvGrpSpPr>
          <p:cNvPr id="47" name="그룹 46"/>
          <p:cNvGrpSpPr/>
          <p:nvPr/>
        </p:nvGrpSpPr>
        <p:grpSpPr>
          <a:xfrm rot="0">
            <a:off x="8382000" y="2857500"/>
            <a:ext cx="3387212" cy="228600"/>
            <a:chOff x="8382000" y="2628900"/>
            <a:chExt cx="3387212" cy="228600"/>
          </a:xfrm>
        </p:grpSpPr>
        <p:pic>
          <p:nvPicPr>
            <p:cNvPr id="19" name="Image 17" descr="preencoded.png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8382000" y="2667000"/>
              <a:ext cx="152400" cy="152400"/>
            </a:xfrm>
            <a:prstGeom prst="rect">
              <a:avLst/>
            </a:prstGeom>
          </p:spPr>
        </p:pic>
        <p:sp>
          <p:nvSpPr>
            <p:cNvPr id="36" name="Text 11"/>
            <p:cNvSpPr/>
            <p:nvPr/>
          </p:nvSpPr>
          <p:spPr>
            <a:xfrm>
              <a:off x="8610603" y="2628900"/>
              <a:ext cx="3158609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anchor="t"/>
            <a:lstStyle/>
            <a:p>
              <a:pPr lvl="0" ea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200">
                  <a:latin typeface="맑은 고딕"/>
                </a:rPr>
                <a:t>위협탐지모델</a:t>
              </a:r>
              <a:r>
                <a:rPr lang="en-US" altLang="ko-KR" sz="1200">
                  <a:latin typeface="맑은 고딕"/>
                </a:rPr>
                <a:t>,</a:t>
              </a:r>
              <a:r>
                <a:rPr lang="ko-KR" altLang="en-US" sz="1200">
                  <a:latin typeface="맑은 고딕"/>
                </a:rPr>
                <a:t> </a:t>
              </a:r>
              <a:r>
                <a:rPr lang="en-US" altLang="ko-KR" sz="1200">
                  <a:latin typeface="맑은 고딕"/>
                </a:rPr>
                <a:t>QR</a:t>
              </a:r>
              <a:r>
                <a:rPr lang="ko-KR" altLang="en-US" sz="1200">
                  <a:latin typeface="맑은 고딕"/>
                </a:rPr>
                <a:t>분석 기술 범용성 있게 사용가능</a:t>
              </a:r>
              <a:endParaRPr lang="ko-KR" altLang="en-US" sz="1200">
                <a:latin typeface="맑은 고딕"/>
              </a:endParaRPr>
            </a:p>
            <a:p>
              <a:pPr lvl="0" eaLnBrk="0" hangingPunct="0">
                <a:spcBef>
                  <a:spcPct val="0"/>
                </a:spcBef>
                <a:spcAft>
                  <a:spcPct val="0"/>
                </a:spcAft>
                <a:buFontTx/>
                <a:buChar char="•"/>
                <a:defRPr/>
              </a:pPr>
              <a:endParaRPr lang="ko-KR" altLang="ko-KR" sz="1200">
                <a:latin typeface="맑은 고딕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 rot="0">
            <a:off x="8382000" y="3352800"/>
            <a:ext cx="3571103" cy="190500"/>
            <a:chOff x="8382000" y="2971800"/>
            <a:chExt cx="3571103" cy="190500"/>
          </a:xfrm>
        </p:grpSpPr>
        <p:pic>
          <p:nvPicPr>
            <p:cNvPr id="20" name="Image 18" descr="preencoded.png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8382000" y="3009900"/>
              <a:ext cx="152400" cy="152400"/>
            </a:xfrm>
            <a:prstGeom prst="rect">
              <a:avLst/>
            </a:prstGeom>
          </p:spPr>
        </p:pic>
        <p:sp>
          <p:nvSpPr>
            <p:cNvPr id="37" name="Text 12"/>
            <p:cNvSpPr/>
            <p:nvPr/>
          </p:nvSpPr>
          <p:spPr>
            <a:xfrm>
              <a:off x="8610602" y="2971800"/>
              <a:ext cx="3342501" cy="1905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anchor="t"/>
            <a:lstStyle/>
            <a:p>
              <a:pPr lvl="0" ea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150">
                  <a:latin typeface="맑은 고딕"/>
                </a:rPr>
                <a:t>다양한 디지털 위협 영역으로 확장후 적용 가능</a:t>
              </a:r>
              <a:endParaRPr lang="ko-KR" altLang="en-US" sz="1150">
                <a:latin typeface="맑은 고딕"/>
              </a:endParaRPr>
            </a:p>
            <a:p>
              <a:pPr lvl="0" eaLnBrk="0" hangingPunct="0">
                <a:spcBef>
                  <a:spcPct val="0"/>
                </a:spcBef>
                <a:spcAft>
                  <a:spcPct val="0"/>
                </a:spcAft>
                <a:buFontTx/>
                <a:buChar char="•"/>
                <a:defRPr/>
              </a:pPr>
              <a:endParaRPr lang="ko-KR" altLang="ko-KR" sz="1150">
                <a:latin typeface="맑은 고딕"/>
              </a:endParaRPr>
            </a:p>
          </p:txBody>
        </p:sp>
      </p:grpSp>
      <p:sp>
        <p:nvSpPr>
          <p:cNvPr id="43" name="Text 16">
            <a:extLst>
              <a:ext uri="{FF2B5EF4-FFF2-40B4-BE49-F238E27FC236}">
                <a16:creationId xmlns:a16="http://schemas.microsoft.com/office/drawing/2014/main" id="{B0C3AB02-0A20-B44A-F32D-76211DD68938}"/>
              </a:ext>
            </a:extLst>
          </p:cNvPr>
          <p:cNvSpPr/>
          <p:nvPr/>
        </p:nvSpPr>
        <p:spPr>
          <a:xfrm>
            <a:off x="381000" y="6507079"/>
            <a:ext cx="418713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endParaRPr lang="en-US" sz="1200" dirty="0"/>
          </a:p>
        </p:txBody>
      </p:sp>
      <p:sp>
        <p:nvSpPr>
          <p:cNvPr id="52" name="슬라이드 번호 개체 틀 5">
            <a:extLst>
              <a:ext uri="{FF2B5EF4-FFF2-40B4-BE49-F238E27FC236}">
                <a16:creationId xmlns:a16="http://schemas.microsoft.com/office/drawing/2014/main" id="{3309E70D-AEFE-971E-9345-DFE4454DE4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0153650" y="6356350"/>
            <a:ext cx="16573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316AB995-72F6-4FEA-986E-B2AB61F4A3D8}" type="slidenum">
              <a:rPr lang="en-US" altLang="ko-KR">
                <a:latin typeface="맑은 고딕" panose="020B0503020000020004" pitchFamily="50" charset="-127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 1" descr="preencoded.png">
            <a:extLst>
              <a:ext uri="{FF2B5EF4-FFF2-40B4-BE49-F238E27FC236}">
                <a16:creationId xmlns:a16="http://schemas.microsoft.com/office/drawing/2014/main" id="{F367E4BA-05AC-E03B-3FBC-541EF00AB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838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181100"/>
            <a:ext cx="5562600" cy="22288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181100"/>
            <a:ext cx="5562600" cy="22288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714750"/>
            <a:ext cx="5562600" cy="22288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3714750"/>
            <a:ext cx="5562600" cy="2228850"/>
          </a:xfrm>
          <a:prstGeom prst="rect">
            <a:avLst/>
          </a:prstGeom>
        </p:spPr>
      </p:pic>
      <p:sp>
        <p:nvSpPr>
          <p:cNvPr id="17" name="Text 1"/>
          <p:cNvSpPr/>
          <p:nvPr/>
        </p:nvSpPr>
        <p:spPr>
          <a:xfrm>
            <a:off x="1295400" y="1409700"/>
            <a:ext cx="429321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신종 위협(Zero-Day) 탐지의 한계</a:t>
            </a:r>
            <a:endParaRPr lang="en-US" sz="1500" dirty="0"/>
          </a:p>
        </p:txBody>
      </p:sp>
      <p:sp>
        <p:nvSpPr>
          <p:cNvPr id="18" name="Text 2"/>
          <p:cNvSpPr/>
          <p:nvPr/>
        </p:nvSpPr>
        <p:spPr>
          <a:xfrm>
            <a:off x="1295400" y="1752600"/>
            <a:ext cx="429321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Google Safe Browsing API 기반으로 동작</a:t>
            </a:r>
            <a:endParaRPr lang="en-US" sz="1200" dirty="0"/>
          </a:p>
        </p:txBody>
      </p:sp>
      <p:sp>
        <p:nvSpPr>
          <p:cNvPr id="19" name="Text 3"/>
          <p:cNvSpPr/>
          <p:nvPr/>
        </p:nvSpPr>
        <p:spPr>
          <a:xfrm>
            <a:off x="1295400" y="2019300"/>
            <a:ext cx="429321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아직 등록되지 않은 신종 피싱 사이트는 탐지 불가</a:t>
            </a:r>
            <a:endParaRPr lang="en-US" sz="1200" dirty="0"/>
          </a:p>
        </p:txBody>
      </p:sp>
      <p:sp>
        <p:nvSpPr>
          <p:cNvPr id="20" name="Text 4"/>
          <p:cNvSpPr/>
          <p:nvPr/>
        </p:nvSpPr>
        <p:spPr>
          <a:xfrm>
            <a:off x="1295400" y="2286000"/>
            <a:ext cx="357767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알려진 위협에 대한 방어력은 강함</a:t>
            </a:r>
            <a:endParaRPr lang="en-US" sz="1200" dirty="0"/>
          </a:p>
        </p:txBody>
      </p:sp>
      <p:sp>
        <p:nvSpPr>
          <p:cNvPr id="21" name="Text 5"/>
          <p:cNvSpPr/>
          <p:nvPr/>
        </p:nvSpPr>
        <p:spPr>
          <a:xfrm>
            <a:off x="7219950" y="1409700"/>
            <a:ext cx="329255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사용 편의성(UX)의 한계</a:t>
            </a:r>
            <a:endParaRPr lang="en-US" sz="1500" dirty="0"/>
          </a:p>
        </p:txBody>
      </p:sp>
      <p:sp>
        <p:nvSpPr>
          <p:cNvPr id="22" name="Text 6"/>
          <p:cNvSpPr/>
          <p:nvPr/>
        </p:nvSpPr>
        <p:spPr>
          <a:xfrm>
            <a:off x="7219950" y="1752600"/>
            <a:ext cx="329255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QR코드를 이미지 파일로 저장해야 함</a:t>
            </a:r>
            <a:endParaRPr lang="en-US" sz="1200" dirty="0"/>
          </a:p>
        </p:txBody>
      </p:sp>
      <p:sp>
        <p:nvSpPr>
          <p:cNvPr id="23" name="Text 7"/>
          <p:cNvSpPr/>
          <p:nvPr/>
        </p:nvSpPr>
        <p:spPr>
          <a:xfrm>
            <a:off x="7219950" y="2019300"/>
            <a:ext cx="329255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네이티브 앱에 비해 접근성이 낮음</a:t>
            </a:r>
            <a:endParaRPr lang="en-US" sz="1200" dirty="0"/>
          </a:p>
        </p:txBody>
      </p:sp>
      <p:sp>
        <p:nvSpPr>
          <p:cNvPr id="24" name="Text 8"/>
          <p:cNvSpPr/>
          <p:nvPr/>
        </p:nvSpPr>
        <p:spPr>
          <a:xfrm>
            <a:off x="7219950" y="2286000"/>
            <a:ext cx="329255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여러 단계를 거쳐야 사용 가능</a:t>
            </a:r>
            <a:endParaRPr lang="en-US" sz="1200" dirty="0"/>
          </a:p>
        </p:txBody>
      </p:sp>
      <p:sp>
        <p:nvSpPr>
          <p:cNvPr id="25" name="Text 9"/>
          <p:cNvSpPr/>
          <p:nvPr/>
        </p:nvSpPr>
        <p:spPr>
          <a:xfrm>
            <a:off x="1266825" y="3943350"/>
            <a:ext cx="405211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QR 코드 인식(Parsing)의 한계</a:t>
            </a:r>
            <a:endParaRPr lang="en-US" sz="1500" dirty="0"/>
          </a:p>
        </p:txBody>
      </p:sp>
      <p:sp>
        <p:nvSpPr>
          <p:cNvPr id="26" name="Text 10"/>
          <p:cNvSpPr/>
          <p:nvPr/>
        </p:nvSpPr>
        <p:spPr>
          <a:xfrm>
            <a:off x="1266825" y="4286250"/>
            <a:ext cx="405211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pyzbar 오픈소스 라이브러리 사용</a:t>
            </a:r>
            <a:endParaRPr lang="en-US" sz="1200" dirty="0"/>
          </a:p>
        </p:txBody>
      </p:sp>
      <p:sp>
        <p:nvSpPr>
          <p:cNvPr id="27" name="Text 11"/>
          <p:cNvSpPr/>
          <p:nvPr/>
        </p:nvSpPr>
        <p:spPr>
          <a:xfrm>
            <a:off x="1266825" y="4552950"/>
            <a:ext cx="405211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조명, 각도, 훼손 정도에 따라 인식 실패</a:t>
            </a:r>
            <a:endParaRPr lang="en-US" sz="1200" dirty="0"/>
          </a:p>
        </p:txBody>
      </p:sp>
      <p:sp>
        <p:nvSpPr>
          <p:cNvPr id="28" name="Text 12"/>
          <p:cNvSpPr/>
          <p:nvPr/>
        </p:nvSpPr>
        <p:spPr>
          <a:xfrm>
            <a:off x="1266825" y="4819650"/>
            <a:ext cx="405211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로고 등으로 디자인이 복잡한 경우 실패율 증가</a:t>
            </a:r>
            <a:endParaRPr lang="en-US" sz="1200" dirty="0"/>
          </a:p>
        </p:txBody>
      </p:sp>
      <p:sp>
        <p:nvSpPr>
          <p:cNvPr id="29" name="Text 13"/>
          <p:cNvSpPr/>
          <p:nvPr/>
        </p:nvSpPr>
        <p:spPr>
          <a:xfrm>
            <a:off x="7105650" y="3943350"/>
            <a:ext cx="31852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API 종속성 및 확장성의 한계</a:t>
            </a:r>
            <a:endParaRPr lang="en-US" sz="1500" dirty="0"/>
          </a:p>
        </p:txBody>
      </p:sp>
      <p:sp>
        <p:nvSpPr>
          <p:cNvPr id="30" name="Text 14"/>
          <p:cNvSpPr/>
          <p:nvPr/>
        </p:nvSpPr>
        <p:spPr>
          <a:xfrm>
            <a:off x="7105650" y="4286250"/>
            <a:ext cx="31852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Google Safe Browsing API에 의존</a:t>
            </a:r>
            <a:endParaRPr lang="en-US" sz="1200" dirty="0"/>
          </a:p>
        </p:txBody>
      </p:sp>
      <p:sp>
        <p:nvSpPr>
          <p:cNvPr id="31" name="Text 15"/>
          <p:cNvSpPr/>
          <p:nvPr/>
        </p:nvSpPr>
        <p:spPr>
          <a:xfrm>
            <a:off x="7105650" y="4552950"/>
            <a:ext cx="31852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API 정책 변경에 영향을 받음</a:t>
            </a:r>
            <a:endParaRPr lang="en-US" sz="1200" dirty="0"/>
          </a:p>
        </p:txBody>
      </p:sp>
      <p:sp>
        <p:nvSpPr>
          <p:cNvPr id="32" name="Text 16"/>
          <p:cNvSpPr/>
          <p:nvPr/>
        </p:nvSpPr>
        <p:spPr>
          <a:xfrm>
            <a:off x="7105650" y="4819650"/>
            <a:ext cx="31852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무료 API quota로 인한 확장성 제약</a:t>
            </a:r>
            <a:endParaRPr lang="en-US" sz="1200" dirty="0"/>
          </a:p>
        </p:txBody>
      </p:sp>
      <p:sp>
        <p:nvSpPr>
          <p:cNvPr id="36" name="Text 0">
            <a:extLst>
              <a:ext uri="{FF2B5EF4-FFF2-40B4-BE49-F238E27FC236}">
                <a16:creationId xmlns:a16="http://schemas.microsoft.com/office/drawing/2014/main" id="{8C2F7F60-E0AC-0FBB-9C49-E3D05828B472}"/>
              </a:ext>
            </a:extLst>
          </p:cNvPr>
          <p:cNvSpPr/>
          <p:nvPr/>
        </p:nvSpPr>
        <p:spPr>
          <a:xfrm>
            <a:off x="381000" y="2286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ko-KR" altLang="en-US" sz="27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한계점</a:t>
            </a:r>
            <a:endParaRPr lang="en-US" sz="2700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2154085-2915-4809-E1BD-7237C1110CFC}"/>
              </a:ext>
            </a:extLst>
          </p:cNvPr>
          <p:cNvGrpSpPr/>
          <p:nvPr/>
        </p:nvGrpSpPr>
        <p:grpSpPr>
          <a:xfrm>
            <a:off x="528706" y="1334520"/>
            <a:ext cx="540000" cy="540000"/>
            <a:chOff x="762952" y="2206500"/>
            <a:chExt cx="540000" cy="540000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24B339B-D370-40E8-4C55-68CBB5415DF4}"/>
                </a:ext>
              </a:extLst>
            </p:cNvPr>
            <p:cNvSpPr/>
            <p:nvPr/>
          </p:nvSpPr>
          <p:spPr>
            <a:xfrm>
              <a:off x="762952" y="2206500"/>
              <a:ext cx="540000" cy="540000"/>
            </a:xfrm>
            <a:prstGeom prst="ellipse">
              <a:avLst/>
            </a:prstGeom>
            <a:solidFill>
              <a:srgbClr val="DBEAFE"/>
            </a:solidFill>
            <a:ln>
              <a:solidFill>
                <a:srgbClr val="DBEA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9" name="Image 4" descr="preencoded.png">
              <a:extLst>
                <a:ext uri="{FF2B5EF4-FFF2-40B4-BE49-F238E27FC236}">
                  <a16:creationId xmlns:a16="http://schemas.microsoft.com/office/drawing/2014/main" id="{F75FD9E0-72E0-E79E-EDF6-E3A530A29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4400" y="2324100"/>
              <a:ext cx="228600" cy="304800"/>
            </a:xfrm>
            <a:prstGeom prst="rect">
              <a:avLst/>
            </a:prstGeom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06CF6BB-E09A-56F3-4187-DECF68BBC59C}"/>
              </a:ext>
            </a:extLst>
          </p:cNvPr>
          <p:cNvGrpSpPr/>
          <p:nvPr/>
        </p:nvGrpSpPr>
        <p:grpSpPr>
          <a:xfrm>
            <a:off x="528706" y="3860550"/>
            <a:ext cx="540000" cy="540000"/>
            <a:chOff x="573473" y="3327150"/>
            <a:chExt cx="540000" cy="540000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8B19F8C7-C59F-312B-E014-796E95816B4D}"/>
                </a:ext>
              </a:extLst>
            </p:cNvPr>
            <p:cNvSpPr/>
            <p:nvPr/>
          </p:nvSpPr>
          <p:spPr>
            <a:xfrm>
              <a:off x="573473" y="3327150"/>
              <a:ext cx="540000" cy="540000"/>
            </a:xfrm>
            <a:prstGeom prst="ellipse">
              <a:avLst/>
            </a:prstGeom>
            <a:solidFill>
              <a:srgbClr val="DBEAFE"/>
            </a:solidFill>
            <a:ln>
              <a:solidFill>
                <a:srgbClr val="DBEA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4" name="Image 10" descr="preencoded.png">
              <a:extLst>
                <a:ext uri="{FF2B5EF4-FFF2-40B4-BE49-F238E27FC236}">
                  <a16:creationId xmlns:a16="http://schemas.microsoft.com/office/drawing/2014/main" id="{71F37FD6-2E95-46DA-7B89-85EC9AD41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3460" y="3444240"/>
              <a:ext cx="200025" cy="304800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A928B57-0446-C1CC-DB7B-17770CDEE97D}"/>
              </a:ext>
            </a:extLst>
          </p:cNvPr>
          <p:cNvGrpSpPr/>
          <p:nvPr/>
        </p:nvGrpSpPr>
        <p:grpSpPr>
          <a:xfrm>
            <a:off x="6391150" y="3860550"/>
            <a:ext cx="540000" cy="540000"/>
            <a:chOff x="5800942" y="3779520"/>
            <a:chExt cx="540000" cy="540000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189DDE30-E96A-80B3-A851-FD5A43837E9D}"/>
                </a:ext>
              </a:extLst>
            </p:cNvPr>
            <p:cNvSpPr/>
            <p:nvPr/>
          </p:nvSpPr>
          <p:spPr>
            <a:xfrm>
              <a:off x="5800942" y="3779520"/>
              <a:ext cx="540000" cy="540000"/>
            </a:xfrm>
            <a:prstGeom prst="ellipse">
              <a:avLst/>
            </a:prstGeom>
            <a:solidFill>
              <a:srgbClr val="DBEAFE"/>
            </a:solidFill>
            <a:ln>
              <a:solidFill>
                <a:srgbClr val="DBEA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9" name="Image 13" descr="preencoded.png">
              <a:extLst>
                <a:ext uri="{FF2B5EF4-FFF2-40B4-BE49-F238E27FC236}">
                  <a16:creationId xmlns:a16="http://schemas.microsoft.com/office/drawing/2014/main" id="{4590E6FD-8BB8-CF78-B915-5CB9C17A8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89871" y="3897120"/>
              <a:ext cx="171450" cy="304800"/>
            </a:xfrm>
            <a:prstGeom prst="rect">
              <a:avLst/>
            </a:prstGeom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60FA86C3-35E1-0DC0-D534-CAEED5A4D830}"/>
              </a:ext>
            </a:extLst>
          </p:cNvPr>
          <p:cNvGrpSpPr/>
          <p:nvPr/>
        </p:nvGrpSpPr>
        <p:grpSpPr>
          <a:xfrm>
            <a:off x="6391150" y="1334520"/>
            <a:ext cx="540000" cy="540000"/>
            <a:chOff x="-1287477" y="3670050"/>
            <a:chExt cx="540000" cy="540000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6A492A10-B3B5-19D8-7A4E-B0276348B95F}"/>
                </a:ext>
              </a:extLst>
            </p:cNvPr>
            <p:cNvSpPr/>
            <p:nvPr/>
          </p:nvSpPr>
          <p:spPr>
            <a:xfrm>
              <a:off x="-1287477" y="3670050"/>
              <a:ext cx="540000" cy="540000"/>
            </a:xfrm>
            <a:prstGeom prst="ellipse">
              <a:avLst/>
            </a:prstGeom>
            <a:solidFill>
              <a:srgbClr val="DBEAFE"/>
            </a:solidFill>
            <a:ln>
              <a:solidFill>
                <a:srgbClr val="DBEA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4" name="Image 7" descr="preencoded.png">
              <a:extLst>
                <a:ext uri="{FF2B5EF4-FFF2-40B4-BE49-F238E27FC236}">
                  <a16:creationId xmlns:a16="http://schemas.microsoft.com/office/drawing/2014/main" id="{17029253-C365-50FB-31D6-00820C3D6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160352" y="3787650"/>
              <a:ext cx="285750" cy="304800"/>
            </a:xfrm>
            <a:prstGeom prst="rect">
              <a:avLst/>
            </a:prstGeom>
          </p:spPr>
        </p:pic>
      </p:grpSp>
      <p:sp>
        <p:nvSpPr>
          <p:cNvPr id="57" name="슬라이드 번호 개체 틀 5">
            <a:extLst>
              <a:ext uri="{FF2B5EF4-FFF2-40B4-BE49-F238E27FC236}">
                <a16:creationId xmlns:a16="http://schemas.microsoft.com/office/drawing/2014/main" id="{4A311C35-F192-1135-05A0-BEB46128361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0153650" y="6356350"/>
            <a:ext cx="16573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316AB995-72F6-4FEA-986E-B2AB61F4A3D8}" type="slidenum">
              <a:rPr lang="en-US" altLang="ko-KR">
                <a:latin typeface="맑은 고딕" panose="020B0503020000020004" pitchFamily="50" charset="-127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PptxGenJS</ep:Company>
  <ep:Words>343</ep:Words>
  <ep:PresentationFormat>와이드스크린</ep:PresentationFormat>
  <ep:Paragraphs>79</ep:Paragraphs>
  <ep:Slides>10</ep:Slides>
  <ep:Notes>9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ep:HeadingPairs>
  <ep:TitlesOfParts>
    <vt:vector size="11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2025-10-22T11:21:41.000</dcterms:created>
  <dc:creator>PptxGenJS</dc:creator>
  <cp:lastModifiedBy>user</cp:lastModifiedBy>
  <dcterms:modified xsi:type="dcterms:W3CDTF">2025-10-24T07:13:59.397</dcterms:modified>
  <cp:revision>10</cp:revision>
  <dc:subject>PptxGenJS Presentation</dc:subject>
  <dc:title>PptxGenJS Presentation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